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22F2_715F1BCA.xml" ContentType="application/vnd.ms-powerpoint.comments+xml"/>
  <Override PartName="/ppt/notesSlides/notesSlide1.xml" ContentType="application/vnd.openxmlformats-officedocument.presentationml.notesSlide+xml"/>
  <Override PartName="/ppt/comments/modernComment_102_31F3C00C.xml" ContentType="application/vnd.ms-powerpoint.comments+xml"/>
  <Override PartName="/ppt/comments/modernComment_233F_1C95B461.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modernComment_2308_3C3D187F.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omments/modernComment_2316_FB7453F.xml" ContentType="application/vnd.ms-powerpoint.comment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omments/modernComment_231E_8B8AAE57.xml" ContentType="application/vnd.ms-powerpoint.comment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8944" r:id="rId2"/>
    <p:sldId id="8925" r:id="rId3"/>
    <p:sldId id="8948" r:id="rId4"/>
    <p:sldId id="8951" r:id="rId5"/>
    <p:sldId id="8947" r:id="rId6"/>
    <p:sldId id="9032" r:id="rId7"/>
    <p:sldId id="8946" r:id="rId8"/>
    <p:sldId id="258" r:id="rId9"/>
    <p:sldId id="9023" r:id="rId10"/>
    <p:sldId id="8967" r:id="rId11"/>
    <p:sldId id="9024" r:id="rId12"/>
    <p:sldId id="9025" r:id="rId13"/>
    <p:sldId id="8968" r:id="rId14"/>
    <p:sldId id="8984" r:id="rId15"/>
    <p:sldId id="8982" r:id="rId16"/>
    <p:sldId id="8990" r:id="rId17"/>
    <p:sldId id="8993" r:id="rId18"/>
    <p:sldId id="9034" r:id="rId19"/>
    <p:sldId id="9038" r:id="rId20"/>
    <p:sldId id="9039" r:id="rId21"/>
    <p:sldId id="8943" r:id="rId22"/>
    <p:sldId id="9029" r:id="rId23"/>
    <p:sldId id="8932" r:id="rId24"/>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A999EC-33D3-B3D6-51B7-9FD02C6DBD37}" name="Karel Martens" initials="KM" userId="S::kmartens@technion.ac.il::493ac1e7-de4e-4b57-b925-b575535a49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n Erdman" initials="BE" lastIdx="1" clrIdx="0">
    <p:extLst>
      <p:ext uri="{19B8F6BF-5375-455C-9EA6-DF929625EA0E}">
        <p15:presenceInfo xmlns:p15="http://schemas.microsoft.com/office/powerpoint/2012/main" userId="e7028591cd3830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E6458"/>
    <a:srgbClr val="D45959"/>
    <a:srgbClr val="00B451"/>
    <a:srgbClr val="007434"/>
    <a:srgbClr val="A4C7BC"/>
    <a:srgbClr val="004C22"/>
    <a:srgbClr val="67A18F"/>
    <a:srgbClr val="7AA79A"/>
    <a:srgbClr val="7DA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סגנון ביניים 3 - הדגשה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סגנון כהה 1 - הדגשה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סגנון ביניים 4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סגנון ביניים 4 - הדגשה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8" autoAdjust="0"/>
    <p:restoredTop sz="85374" autoAdjust="0"/>
  </p:normalViewPr>
  <p:slideViewPr>
    <p:cSldViewPr snapToGrid="0">
      <p:cViewPr varScale="1">
        <p:scale>
          <a:sx n="108" d="100"/>
          <a:sy n="108" d="100"/>
        </p:scale>
        <p:origin x="880"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85481123332698E-2"/>
          <c:y val="0.20721885251954134"/>
          <c:w val="0.925927651960741"/>
          <c:h val="0.6179602841473173"/>
        </c:manualLayout>
      </c:layout>
      <c:barChart>
        <c:barDir val="col"/>
        <c:grouping val="clustered"/>
        <c:varyColors val="0"/>
        <c:ser>
          <c:idx val="0"/>
          <c:order val="0"/>
          <c:tx>
            <c:strRef>
              <c:f>גיליון1!$B$1</c:f>
              <c:strCache>
                <c:ptCount val="1"/>
                <c:pt idx="0">
                  <c:v>Jew in a Jewish city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elete val="1"/>
          </c:dLbls>
          <c:cat>
            <c:strRef>
              <c:f>גיליון1!$A$2:$A$3</c:f>
              <c:strCache>
                <c:ptCount val="2"/>
                <c:pt idx="0">
                  <c:v>Male</c:v>
                </c:pt>
                <c:pt idx="1">
                  <c:v>Female</c:v>
                </c:pt>
              </c:strCache>
            </c:strRef>
          </c:cat>
          <c:val>
            <c:numRef>
              <c:f>גיליון1!$B$2:$B$3</c:f>
              <c:numCache>
                <c:formatCode>0</c:formatCode>
                <c:ptCount val="2"/>
                <c:pt idx="0">
                  <c:v>4.46</c:v>
                </c:pt>
                <c:pt idx="1">
                  <c:v>4.18</c:v>
                </c:pt>
              </c:numCache>
            </c:numRef>
          </c:val>
          <c:extLst>
            <c:ext xmlns:c16="http://schemas.microsoft.com/office/drawing/2014/chart" uri="{C3380CC4-5D6E-409C-BE32-E72D297353CC}">
              <c16:uniqueId val="{00000000-466A-41AF-A50D-ADDE993B9841}"/>
            </c:ext>
          </c:extLst>
        </c:ser>
        <c:ser>
          <c:idx val="2"/>
          <c:order val="1"/>
          <c:tx>
            <c:strRef>
              <c:f>גיליון1!$D$1</c:f>
              <c:strCache>
                <c:ptCount val="1"/>
                <c:pt idx="0">
                  <c:v> Arab in an Arab city</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elete val="1"/>
          </c:dLbls>
          <c:cat>
            <c:strRef>
              <c:f>גיליון1!$A$2:$A$3</c:f>
              <c:strCache>
                <c:ptCount val="2"/>
                <c:pt idx="0">
                  <c:v>Male</c:v>
                </c:pt>
                <c:pt idx="1">
                  <c:v>Female</c:v>
                </c:pt>
              </c:strCache>
            </c:strRef>
          </c:cat>
          <c:val>
            <c:numRef>
              <c:f>גיליון1!$D$2:$D$3</c:f>
              <c:numCache>
                <c:formatCode>0</c:formatCode>
                <c:ptCount val="2"/>
                <c:pt idx="0">
                  <c:v>4.8899999999999997</c:v>
                </c:pt>
                <c:pt idx="1">
                  <c:v>5.28</c:v>
                </c:pt>
              </c:numCache>
            </c:numRef>
          </c:val>
          <c:extLst>
            <c:ext xmlns:c16="http://schemas.microsoft.com/office/drawing/2014/chart" uri="{C3380CC4-5D6E-409C-BE32-E72D297353CC}">
              <c16:uniqueId val="{00000001-3F5C-4EE4-9931-07FB335FBA64}"/>
            </c:ext>
          </c:extLst>
        </c:ser>
        <c:ser>
          <c:idx val="3"/>
          <c:order val="2"/>
          <c:tx>
            <c:strRef>
              <c:f>גיליון1!$E$1</c:f>
              <c:strCache>
                <c:ptCount val="1"/>
                <c:pt idx="0">
                  <c:v> Arab in a Jewish city</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invertIfNegative val="0"/>
          <c:dLbls>
            <c:delete val="1"/>
          </c:dLbls>
          <c:cat>
            <c:strRef>
              <c:f>גיליון1!$A$2:$A$3</c:f>
              <c:strCache>
                <c:ptCount val="2"/>
                <c:pt idx="0">
                  <c:v>Male</c:v>
                </c:pt>
                <c:pt idx="1">
                  <c:v>Female</c:v>
                </c:pt>
              </c:strCache>
            </c:strRef>
          </c:cat>
          <c:val>
            <c:numRef>
              <c:f>גיליון1!$E$2:$E$3</c:f>
              <c:numCache>
                <c:formatCode>0</c:formatCode>
                <c:ptCount val="2"/>
                <c:pt idx="0">
                  <c:v>3.84</c:v>
                </c:pt>
                <c:pt idx="1">
                  <c:v>3.89</c:v>
                </c:pt>
              </c:numCache>
            </c:numRef>
          </c:val>
          <c:extLst>
            <c:ext xmlns:c16="http://schemas.microsoft.com/office/drawing/2014/chart" uri="{C3380CC4-5D6E-409C-BE32-E72D297353CC}">
              <c16:uniqueId val="{00000002-3F5C-4EE4-9931-07FB335FBA64}"/>
            </c:ext>
          </c:extLst>
        </c:ser>
        <c:dLbls>
          <c:dLblPos val="outEnd"/>
          <c:showLegendKey val="0"/>
          <c:showVal val="1"/>
          <c:showCatName val="0"/>
          <c:showSerName val="0"/>
          <c:showPercent val="0"/>
          <c:showBubbleSize val="0"/>
        </c:dLbls>
        <c:gapWidth val="100"/>
        <c:overlap val="-24"/>
        <c:axId val="1874413679"/>
        <c:axId val="1874410799"/>
      </c:barChart>
      <c:catAx>
        <c:axId val="187441367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IL"/>
          </a:p>
        </c:txPr>
        <c:crossAx val="1874410799"/>
        <c:crosses val="autoZero"/>
        <c:auto val="1"/>
        <c:lblAlgn val="ctr"/>
        <c:lblOffset val="100"/>
        <c:noMultiLvlLbl val="0"/>
      </c:catAx>
      <c:valAx>
        <c:axId val="1874410799"/>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IL"/>
          </a:p>
        </c:txPr>
        <c:crossAx val="1874413679"/>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IL"/>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FF00FF"/>
                </a:solidFill>
                <a:latin typeface="+mn-lt"/>
                <a:ea typeface="+mn-ea"/>
                <a:cs typeface="+mn-cs"/>
              </a:defRPr>
            </a:pPr>
            <a:r>
              <a:rPr lang="en-US">
                <a:solidFill>
                  <a:srgbClr val="FF00FF"/>
                </a:solidFill>
              </a:rPr>
              <a:t>Jew in a Jewish city</a:t>
            </a:r>
          </a:p>
        </c:rich>
      </c:tx>
      <c:layout>
        <c:manualLayout>
          <c:xMode val="edge"/>
          <c:yMode val="edge"/>
          <c:x val="0.3416589828641225"/>
          <c:y val="2.5682358356032081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FF00FF"/>
              </a:solidFill>
              <a:latin typeface="+mn-lt"/>
              <a:ea typeface="+mn-ea"/>
              <a:cs typeface="+mn-cs"/>
            </a:defRPr>
          </a:pPr>
          <a:endParaRPr lang="en-IL"/>
        </a:p>
      </c:txPr>
    </c:title>
    <c:autoTitleDeleted val="0"/>
    <c:plotArea>
      <c:layout>
        <c:manualLayout>
          <c:layoutTarget val="inner"/>
          <c:xMode val="edge"/>
          <c:yMode val="edge"/>
          <c:x val="0.31856593721421766"/>
          <c:y val="0.20913147230087747"/>
          <c:w val="0.43354899423597226"/>
          <c:h val="0.61544571948769233"/>
        </c:manualLayout>
      </c:layout>
      <c:pieChart>
        <c:varyColors val="1"/>
        <c:ser>
          <c:idx val="0"/>
          <c:order val="0"/>
          <c:tx>
            <c:strRef>
              <c:f>גיליון1!$B$1</c:f>
              <c:strCache>
                <c:ptCount val="1"/>
                <c:pt idx="0">
                  <c:v>Arab in a Jewish city</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6BE-4FEE-B3DD-6C2FFA60E9A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C6BE-4FEE-B3DD-6C2FFA60E9A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C6BE-4FEE-B3DD-6C2FFA60E9A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C6BE-4FEE-B3DD-6C2FFA60E9A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C6BE-4FEE-B3DD-6C2FFA60E9A6}"/>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C6BE-4FEE-B3DD-6C2FFA60E9A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5000"/>
                        <a:lumOff val="5000"/>
                      </a:schemeClr>
                    </a:solidFill>
                    <a:latin typeface="+mn-lt"/>
                    <a:ea typeface="+mn-ea"/>
                    <a:cs typeface="+mn-cs"/>
                  </a:defRPr>
                </a:pPr>
                <a:endParaRPr lang="en-IL"/>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numRef>
              <c:f>גיליון1!$A$2:$A$4</c:f>
              <c:numCache>
                <c:formatCode>General</c:formatCode>
                <c:ptCount val="3"/>
                <c:pt idx="0">
                  <c:v>0</c:v>
                </c:pt>
                <c:pt idx="1">
                  <c:v>1</c:v>
                </c:pt>
                <c:pt idx="2">
                  <c:v>2</c:v>
                </c:pt>
              </c:numCache>
            </c:numRef>
          </c:cat>
          <c:val>
            <c:numRef>
              <c:f>גיליון1!$B$2:$B$4</c:f>
              <c:numCache>
                <c:formatCode>0%</c:formatCode>
                <c:ptCount val="3"/>
                <c:pt idx="0">
                  <c:v>0.16</c:v>
                </c:pt>
                <c:pt idx="1">
                  <c:v>0.41</c:v>
                </c:pt>
                <c:pt idx="2">
                  <c:v>0.56999999999999995</c:v>
                </c:pt>
              </c:numCache>
            </c:numRef>
          </c:val>
          <c:extLst>
            <c:ext xmlns:c16="http://schemas.microsoft.com/office/drawing/2014/chart" uri="{C3380CC4-5D6E-409C-BE32-E72D297353CC}">
              <c16:uniqueId val="{0000000C-C6BE-4FEE-B3DD-6C2FFA60E9A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rgbClr val="FF0000"/>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IL"/>
        </a:p>
      </c:txPr>
    </c:title>
    <c:autoTitleDeleted val="0"/>
    <c:plotArea>
      <c:layout>
        <c:manualLayout>
          <c:layoutTarget val="inner"/>
          <c:xMode val="edge"/>
          <c:yMode val="edge"/>
          <c:x val="0.21654258833273934"/>
          <c:y val="0.18425708384267206"/>
          <c:w val="0.56691482333452126"/>
          <c:h val="0.73252564773686157"/>
        </c:manualLayout>
      </c:layout>
      <c:pieChart>
        <c:varyColors val="1"/>
        <c:ser>
          <c:idx val="0"/>
          <c:order val="0"/>
          <c:tx>
            <c:strRef>
              <c:f>גיליון1!$B$1</c:f>
              <c:strCache>
                <c:ptCount val="1"/>
                <c:pt idx="0">
                  <c:v>Arab in an Arab city</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E04-405B-8C43-381A0FA9D2E8}"/>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E04-405B-8C43-381A0FA9D2E8}"/>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4722-45D7-935E-6B8D40EA5EFA}"/>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4722-45D7-935E-6B8D40EA5EFA}"/>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4722-45D7-935E-6B8D40EA5EFA}"/>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4722-45D7-935E-6B8D40EA5EFA}"/>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3B7D-4D23-9BF0-76C48F752FAD}"/>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3B7D-4D23-9BF0-76C48F752FAD}"/>
              </c:ext>
            </c:extLst>
          </c:dPt>
          <c:dPt>
            <c:idx val="8"/>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3B7D-4D23-9BF0-76C48F752FAD}"/>
              </c:ext>
            </c:extLst>
          </c:dPt>
          <c:dPt>
            <c:idx val="9"/>
            <c:bubble3D val="0"/>
            <c:spPr>
              <a:solidFill>
                <a:schemeClr val="accent4">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3B7D-4D23-9BF0-76C48F752FAD}"/>
              </c:ext>
            </c:extLst>
          </c:dPt>
          <c:dPt>
            <c:idx val="10"/>
            <c:bubble3D val="0"/>
            <c:spPr>
              <a:solidFill>
                <a:schemeClr val="accent5">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5-3B7D-4D23-9BF0-76C48F752FA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IL"/>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גיליון1!$A$2:$A$12</c:f>
              <c:strCache>
                <c:ptCount val="11"/>
                <c:pt idx="0">
                  <c:v>    Traveling Home</c:v>
                </c:pt>
                <c:pt idx="1">
                  <c:v>    Work</c:v>
                </c:pt>
                <c:pt idx="2">
                  <c:v>    Academic institution</c:v>
                </c:pt>
                <c:pt idx="3">
                  <c:v>    Shopping</c:v>
                </c:pt>
                <c:pt idx="4">
                  <c:v>    Personal arrangements</c:v>
                </c:pt>
                <c:pt idx="5">
                  <c:v>    Visiting friends \ relatives</c:v>
                </c:pt>
                <c:pt idx="6">
                  <c:v>    Medical Service</c:v>
                </c:pt>
                <c:pt idx="7">
                  <c:v>    Entertainment activity</c:v>
                </c:pt>
                <c:pt idx="8">
                  <c:v>    Sport activity</c:v>
                </c:pt>
                <c:pt idx="9">
                  <c:v>    Chauffeuring</c:v>
                </c:pt>
                <c:pt idx="10">
                  <c:v>    Other</c:v>
                </c:pt>
              </c:strCache>
            </c:strRef>
          </c:cat>
          <c:val>
            <c:numRef>
              <c:f>גיליון1!$B$2:$B$12</c:f>
              <c:numCache>
                <c:formatCode>0.00%</c:formatCode>
                <c:ptCount val="11"/>
                <c:pt idx="0">
                  <c:v>0.49159999999999998</c:v>
                </c:pt>
                <c:pt idx="1">
                  <c:v>0.56720000000000004</c:v>
                </c:pt>
                <c:pt idx="2">
                  <c:v>0.1111</c:v>
                </c:pt>
                <c:pt idx="3">
                  <c:v>9.8500000000000004E-2</c:v>
                </c:pt>
                <c:pt idx="4">
                  <c:v>8.6699999999999999E-2</c:v>
                </c:pt>
                <c:pt idx="5" formatCode="0%">
                  <c:v>0.08</c:v>
                </c:pt>
                <c:pt idx="6">
                  <c:v>9.4899999999999998E-2</c:v>
                </c:pt>
                <c:pt idx="7">
                  <c:v>8.9599999999999999E-2</c:v>
                </c:pt>
                <c:pt idx="8">
                  <c:v>1.21E-2</c:v>
                </c:pt>
                <c:pt idx="9">
                  <c:v>0.28939999999999999</c:v>
                </c:pt>
                <c:pt idx="10">
                  <c:v>3.0800000000000001E-2</c:v>
                </c:pt>
              </c:numCache>
            </c:numRef>
          </c:val>
          <c:extLst>
            <c:ext xmlns:c16="http://schemas.microsoft.com/office/drawing/2014/chart" uri="{C3380CC4-5D6E-409C-BE32-E72D297353CC}">
              <c16:uniqueId val="{00000004-1E04-405B-8C43-381A0FA9D2E8}"/>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sz="2400" b="1" i="0" u="none" strike="noStrike" kern="1200" baseline="0" dirty="0">
                <a:solidFill>
                  <a:prstClr val="black">
                    <a:lumMod val="65000"/>
                    <a:lumOff val="35000"/>
                  </a:prstClr>
                </a:solidFill>
                <a:effectLst/>
              </a:rPr>
              <a:t>Arab in a Jewish city</a:t>
            </a:r>
            <a:endParaRPr lang="en-US" dirty="0"/>
          </a:p>
        </c:rich>
      </c:tx>
      <c:layout>
        <c:manualLayout>
          <c:xMode val="edge"/>
          <c:yMode val="edge"/>
          <c:x val="0.21036304460680033"/>
          <c:y val="3.430552991981140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IL"/>
        </a:p>
      </c:txPr>
    </c:title>
    <c:autoTitleDeleted val="0"/>
    <c:plotArea>
      <c:layout/>
      <c:pieChart>
        <c:varyColors val="1"/>
        <c:ser>
          <c:idx val="0"/>
          <c:order val="0"/>
          <c:tx>
            <c:strRef>
              <c:f>גיליון1!$B$1</c:f>
              <c:strCache>
                <c:ptCount val="1"/>
                <c:pt idx="0">
                  <c:v>Arab in a Jewish city</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F02-47FA-9505-AE04EC91B7B0}"/>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F02-47FA-9505-AE04EC91B7B0}"/>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F02-47FA-9505-AE04EC91B7B0}"/>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F02-47FA-9505-AE04EC91B7B0}"/>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FF02-47FA-9505-AE04EC91B7B0}"/>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FF02-47FA-9505-AE04EC91B7B0}"/>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9AC5-4F80-8EAD-8B44C9EC4A9E}"/>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9AC5-4F80-8EAD-8B44C9EC4A9E}"/>
              </c:ext>
            </c:extLst>
          </c:dPt>
          <c:dPt>
            <c:idx val="8"/>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9AC5-4F80-8EAD-8B44C9EC4A9E}"/>
              </c:ext>
            </c:extLst>
          </c:dPt>
          <c:dPt>
            <c:idx val="9"/>
            <c:bubble3D val="0"/>
            <c:spPr>
              <a:solidFill>
                <a:schemeClr val="accent4">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9AC5-4F80-8EAD-8B44C9EC4A9E}"/>
              </c:ext>
            </c:extLst>
          </c:dPt>
          <c:dPt>
            <c:idx val="10"/>
            <c:bubble3D val="0"/>
            <c:spPr>
              <a:solidFill>
                <a:schemeClr val="accent5">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5-9AC5-4F80-8EAD-8B44C9EC4A9E}"/>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IL"/>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גיליון1!$A$2:$A$12</c:f>
              <c:strCache>
                <c:ptCount val="11"/>
                <c:pt idx="0">
                  <c:v>    Traveling Home</c:v>
                </c:pt>
                <c:pt idx="1">
                  <c:v>    Work</c:v>
                </c:pt>
                <c:pt idx="2">
                  <c:v>    Academic institution</c:v>
                </c:pt>
                <c:pt idx="3">
                  <c:v>    Shopping</c:v>
                </c:pt>
                <c:pt idx="4">
                  <c:v>    Personal arrangements</c:v>
                </c:pt>
                <c:pt idx="5">
                  <c:v>    Visiting friends \ relatives</c:v>
                </c:pt>
                <c:pt idx="6">
                  <c:v>    Medical Service</c:v>
                </c:pt>
                <c:pt idx="7">
                  <c:v>    Entertainment activity</c:v>
                </c:pt>
                <c:pt idx="8">
                  <c:v>    Sport activity</c:v>
                </c:pt>
                <c:pt idx="9">
                  <c:v>    Chauffeuring</c:v>
                </c:pt>
                <c:pt idx="10">
                  <c:v>    Other</c:v>
                </c:pt>
              </c:strCache>
            </c:strRef>
          </c:cat>
          <c:val>
            <c:numRef>
              <c:f>גיליון1!$B$2:$B$12</c:f>
              <c:numCache>
                <c:formatCode>0.00%</c:formatCode>
                <c:ptCount val="11"/>
                <c:pt idx="0">
                  <c:v>7.9899999999999999E-2</c:v>
                </c:pt>
                <c:pt idx="1">
                  <c:v>0.12959999999999999</c:v>
                </c:pt>
                <c:pt idx="2">
                  <c:v>5.6300000000000003E-2</c:v>
                </c:pt>
                <c:pt idx="3">
                  <c:v>6.6900000000000001E-2</c:v>
                </c:pt>
                <c:pt idx="4">
                  <c:v>0.1404</c:v>
                </c:pt>
                <c:pt idx="5" formatCode="0%">
                  <c:v>0.12</c:v>
                </c:pt>
                <c:pt idx="6">
                  <c:v>2.9000000000000001E-2</c:v>
                </c:pt>
                <c:pt idx="7">
                  <c:v>8.6599999999999996E-2</c:v>
                </c:pt>
                <c:pt idx="8">
                  <c:v>5.8900000000000001E-2</c:v>
                </c:pt>
                <c:pt idx="9">
                  <c:v>0.23200000000000001</c:v>
                </c:pt>
                <c:pt idx="10">
                  <c:v>5.4999999999999997E-3</c:v>
                </c:pt>
              </c:numCache>
            </c:numRef>
          </c:val>
          <c:extLst>
            <c:ext xmlns:c16="http://schemas.microsoft.com/office/drawing/2014/chart" uri="{C3380CC4-5D6E-409C-BE32-E72D297353CC}">
              <c16:uniqueId val="{0000000C-FF02-47FA-9505-AE04EC91B7B0}"/>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sz="2400" b="1" i="0" u="none" strike="noStrike" kern="1200" baseline="0" dirty="0">
                <a:solidFill>
                  <a:prstClr val="black">
                    <a:lumMod val="65000"/>
                    <a:lumOff val="35000"/>
                  </a:prstClr>
                </a:solidFill>
                <a:effectLst/>
              </a:rPr>
              <a:t>Jew in a Jewish city</a:t>
            </a:r>
            <a:endParaRPr lang="en-US" dirty="0"/>
          </a:p>
        </c:rich>
      </c:tx>
      <c:layout>
        <c:manualLayout>
          <c:xMode val="edge"/>
          <c:yMode val="edge"/>
          <c:x val="0.21036298025797726"/>
          <c:y val="3.4305713264155463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IL"/>
        </a:p>
      </c:txPr>
    </c:title>
    <c:autoTitleDeleted val="0"/>
    <c:plotArea>
      <c:layout/>
      <c:pieChart>
        <c:varyColors val="1"/>
        <c:ser>
          <c:idx val="0"/>
          <c:order val="0"/>
          <c:tx>
            <c:strRef>
              <c:f>גיליון1!$B$1</c:f>
              <c:strCache>
                <c:ptCount val="1"/>
                <c:pt idx="0">
                  <c:v>Arab in a Jewish city</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551-4883-AE2D-B6FD2974DD6E}"/>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551-4883-AE2D-B6FD2974DD6E}"/>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551-4883-AE2D-B6FD2974DD6E}"/>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551-4883-AE2D-B6FD2974DD6E}"/>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F551-4883-AE2D-B6FD2974DD6E}"/>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F551-4883-AE2D-B6FD2974DD6E}"/>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E410-4116-80FC-2A620877AF7C}"/>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E410-4116-80FC-2A620877AF7C}"/>
              </c:ext>
            </c:extLst>
          </c:dPt>
          <c:dPt>
            <c:idx val="8"/>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E410-4116-80FC-2A620877AF7C}"/>
              </c:ext>
            </c:extLst>
          </c:dPt>
          <c:dPt>
            <c:idx val="9"/>
            <c:bubble3D val="0"/>
            <c:spPr>
              <a:solidFill>
                <a:schemeClr val="accent4">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E410-4116-80FC-2A620877AF7C}"/>
              </c:ext>
            </c:extLst>
          </c:dPt>
          <c:dPt>
            <c:idx val="10"/>
            <c:bubble3D val="0"/>
            <c:spPr>
              <a:solidFill>
                <a:schemeClr val="accent5">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5-E410-4116-80FC-2A620877AF7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IL"/>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גיליון1!$A$2:$A$12</c:f>
              <c:strCache>
                <c:ptCount val="11"/>
                <c:pt idx="0">
                  <c:v>    Traveling Home</c:v>
                </c:pt>
                <c:pt idx="1">
                  <c:v>    Work</c:v>
                </c:pt>
                <c:pt idx="2">
                  <c:v>    Academic institution</c:v>
                </c:pt>
                <c:pt idx="3">
                  <c:v>    Shopping</c:v>
                </c:pt>
                <c:pt idx="4">
                  <c:v>    Personal arrangements</c:v>
                </c:pt>
                <c:pt idx="5">
                  <c:v>    Visiting friends \ relatives</c:v>
                </c:pt>
                <c:pt idx="6">
                  <c:v>    Medical Service</c:v>
                </c:pt>
                <c:pt idx="7">
                  <c:v>    Entertainment activity</c:v>
                </c:pt>
                <c:pt idx="8">
                  <c:v>    Sport activity</c:v>
                </c:pt>
                <c:pt idx="9">
                  <c:v>    Chauffeuring</c:v>
                </c:pt>
                <c:pt idx="10">
                  <c:v>    Other</c:v>
                </c:pt>
              </c:strCache>
            </c:strRef>
          </c:cat>
          <c:val>
            <c:numRef>
              <c:f>גיליון1!$B$2:$B$12</c:f>
              <c:numCache>
                <c:formatCode>0.00%</c:formatCode>
                <c:ptCount val="11"/>
                <c:pt idx="0">
                  <c:v>7.9899999999999999E-2</c:v>
                </c:pt>
                <c:pt idx="1">
                  <c:v>0.1396</c:v>
                </c:pt>
                <c:pt idx="2">
                  <c:v>6.6299999999999998E-2</c:v>
                </c:pt>
                <c:pt idx="3">
                  <c:v>6.6900000000000001E-2</c:v>
                </c:pt>
                <c:pt idx="4">
                  <c:v>0.1404</c:v>
                </c:pt>
                <c:pt idx="5" formatCode="0%">
                  <c:v>0.09</c:v>
                </c:pt>
                <c:pt idx="6">
                  <c:v>2.9000000000000001E-2</c:v>
                </c:pt>
                <c:pt idx="7">
                  <c:v>8.6599999999999996E-2</c:v>
                </c:pt>
                <c:pt idx="8">
                  <c:v>4.8899999999999999E-2</c:v>
                </c:pt>
                <c:pt idx="9">
                  <c:v>0.24199999999999999</c:v>
                </c:pt>
                <c:pt idx="10">
                  <c:v>5.4999999999999997E-3</c:v>
                </c:pt>
              </c:numCache>
            </c:numRef>
          </c:val>
          <c:extLst>
            <c:ext xmlns:c16="http://schemas.microsoft.com/office/drawing/2014/chart" uri="{C3380CC4-5D6E-409C-BE32-E72D297353CC}">
              <c16:uniqueId val="{0000000C-F551-4883-AE2D-B6FD2974DD6E}"/>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Jew in a Jewish city</c:v>
                </c:pt>
              </c:strCache>
            </c:strRef>
          </c:tx>
          <c:spPr>
            <a:solidFill>
              <a:schemeClr val="accent1"/>
            </a:solidFill>
            <a:ln>
              <a:noFill/>
            </a:ln>
            <a:effectLst/>
          </c:spPr>
          <c:invertIfNegative val="0"/>
          <c:cat>
            <c:strRef>
              <c:f>גיליון1!$A$2:$A$3</c:f>
              <c:strCache>
                <c:ptCount val="2"/>
                <c:pt idx="0">
                  <c:v>Male</c:v>
                </c:pt>
                <c:pt idx="1">
                  <c:v>Female</c:v>
                </c:pt>
              </c:strCache>
            </c:strRef>
          </c:cat>
          <c:val>
            <c:numRef>
              <c:f>גיליון1!$B$2:$B$3</c:f>
              <c:numCache>
                <c:formatCode>General</c:formatCode>
                <c:ptCount val="2"/>
                <c:pt idx="0">
                  <c:v>3.08</c:v>
                </c:pt>
                <c:pt idx="1">
                  <c:v>3.03</c:v>
                </c:pt>
              </c:numCache>
            </c:numRef>
          </c:val>
          <c:extLst>
            <c:ext xmlns:c16="http://schemas.microsoft.com/office/drawing/2014/chart" uri="{C3380CC4-5D6E-409C-BE32-E72D297353CC}">
              <c16:uniqueId val="{00000000-8346-4922-B52B-50FA216E9FD2}"/>
            </c:ext>
          </c:extLst>
        </c:ser>
        <c:ser>
          <c:idx val="2"/>
          <c:order val="1"/>
          <c:tx>
            <c:strRef>
              <c:f>גיליון1!$D$1</c:f>
              <c:strCache>
                <c:ptCount val="1"/>
                <c:pt idx="0">
                  <c:v> Arab in an Arab city</c:v>
                </c:pt>
              </c:strCache>
            </c:strRef>
          </c:tx>
          <c:spPr>
            <a:solidFill>
              <a:schemeClr val="accent3"/>
            </a:solidFill>
            <a:ln>
              <a:noFill/>
            </a:ln>
            <a:effectLst/>
          </c:spPr>
          <c:invertIfNegative val="0"/>
          <c:cat>
            <c:strRef>
              <c:f>גיליון1!$A$2:$A$3</c:f>
              <c:strCache>
                <c:ptCount val="2"/>
                <c:pt idx="0">
                  <c:v>Male</c:v>
                </c:pt>
                <c:pt idx="1">
                  <c:v>Female</c:v>
                </c:pt>
              </c:strCache>
            </c:strRef>
          </c:cat>
          <c:val>
            <c:numRef>
              <c:f>גיליון1!$D$2:$D$3</c:f>
              <c:numCache>
                <c:formatCode>General</c:formatCode>
                <c:ptCount val="2"/>
                <c:pt idx="0">
                  <c:v>5.01</c:v>
                </c:pt>
                <c:pt idx="1">
                  <c:v>1.57</c:v>
                </c:pt>
              </c:numCache>
            </c:numRef>
          </c:val>
          <c:extLst>
            <c:ext xmlns:c16="http://schemas.microsoft.com/office/drawing/2014/chart" uri="{C3380CC4-5D6E-409C-BE32-E72D297353CC}">
              <c16:uniqueId val="{00000002-8346-4922-B52B-50FA216E9FD2}"/>
            </c:ext>
          </c:extLst>
        </c:ser>
        <c:ser>
          <c:idx val="3"/>
          <c:order val="2"/>
          <c:tx>
            <c:strRef>
              <c:f>גיליון1!$E$1</c:f>
              <c:strCache>
                <c:ptCount val="1"/>
                <c:pt idx="0">
                  <c:v> Arab in a Jewish city</c:v>
                </c:pt>
              </c:strCache>
            </c:strRef>
          </c:tx>
          <c:spPr>
            <a:solidFill>
              <a:schemeClr val="accent4"/>
            </a:solidFill>
            <a:ln>
              <a:noFill/>
            </a:ln>
            <a:effectLst/>
          </c:spPr>
          <c:invertIfNegative val="0"/>
          <c:cat>
            <c:strRef>
              <c:f>גיליון1!$A$2:$A$3</c:f>
              <c:strCache>
                <c:ptCount val="2"/>
                <c:pt idx="0">
                  <c:v>Male</c:v>
                </c:pt>
                <c:pt idx="1">
                  <c:v>Female</c:v>
                </c:pt>
              </c:strCache>
            </c:strRef>
          </c:cat>
          <c:val>
            <c:numRef>
              <c:f>גיליון1!$E$2:$E$3</c:f>
              <c:numCache>
                <c:formatCode>General</c:formatCode>
                <c:ptCount val="2"/>
                <c:pt idx="0">
                  <c:v>3.48</c:v>
                </c:pt>
                <c:pt idx="1">
                  <c:v>2.44</c:v>
                </c:pt>
              </c:numCache>
            </c:numRef>
          </c:val>
          <c:extLst>
            <c:ext xmlns:c16="http://schemas.microsoft.com/office/drawing/2014/chart" uri="{C3380CC4-5D6E-409C-BE32-E72D297353CC}">
              <c16:uniqueId val="{00000003-8346-4922-B52B-50FA216E9FD2}"/>
            </c:ext>
          </c:extLst>
        </c:ser>
        <c:dLbls>
          <c:showLegendKey val="0"/>
          <c:showVal val="0"/>
          <c:showCatName val="0"/>
          <c:showSerName val="0"/>
          <c:showPercent val="0"/>
          <c:showBubbleSize val="0"/>
        </c:dLbls>
        <c:gapWidth val="219"/>
        <c:overlap val="-27"/>
        <c:axId val="1124787743"/>
        <c:axId val="1124789183"/>
      </c:barChart>
      <c:catAx>
        <c:axId val="112478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FF0000"/>
                </a:solidFill>
                <a:latin typeface="+mn-lt"/>
                <a:ea typeface="+mn-ea"/>
                <a:cs typeface="+mn-cs"/>
              </a:defRPr>
            </a:pPr>
            <a:endParaRPr lang="en-IL"/>
          </a:p>
        </c:txPr>
        <c:crossAx val="1124789183"/>
        <c:crosses val="autoZero"/>
        <c:auto val="1"/>
        <c:lblAlgn val="ctr"/>
        <c:lblOffset val="100"/>
        <c:noMultiLvlLbl val="0"/>
      </c:catAx>
      <c:valAx>
        <c:axId val="11247891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124787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bg2">
                  <a:lumMod val="10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rgbClr val="FF0000"/>
                </a:solidFill>
                <a:latin typeface="+mn-lt"/>
                <a:ea typeface="+mn-ea"/>
                <a:cs typeface="+mn-cs"/>
              </a:defRPr>
            </a:pPr>
            <a:r>
              <a:rPr lang="en-US" sz="2800" b="1" dirty="0">
                <a:solidFill>
                  <a:srgbClr val="FF0000"/>
                </a:solidFill>
              </a:rPr>
              <a:t>Male</a:t>
            </a:r>
            <a:endParaRPr lang="he-IL" sz="2800" b="1" dirty="0">
              <a:solidFill>
                <a:srgbClr val="FF0000"/>
              </a:solidFill>
            </a:endParaRPr>
          </a:p>
        </c:rich>
      </c:tx>
      <c:overlay val="0"/>
      <c:spPr>
        <a:noFill/>
        <a:ln>
          <a:noFill/>
        </a:ln>
        <a:effectLst/>
      </c:spPr>
      <c:txPr>
        <a:bodyPr rot="0" spcFirstLastPara="1" vertOverflow="ellipsis" vert="horz" wrap="square" anchor="ctr" anchorCtr="1"/>
        <a:lstStyle/>
        <a:p>
          <a:pPr>
            <a:defRPr sz="2800" b="1" i="0" u="none" strike="noStrike" kern="1200" spc="0" baseline="0">
              <a:solidFill>
                <a:srgbClr val="FF0000"/>
              </a:solidFill>
              <a:latin typeface="+mn-lt"/>
              <a:ea typeface="+mn-ea"/>
              <a:cs typeface="+mn-cs"/>
            </a:defRPr>
          </a:pPr>
          <a:endParaRPr lang="en-IL"/>
        </a:p>
      </c:txPr>
    </c:title>
    <c:autoTitleDeleted val="0"/>
    <c:plotArea>
      <c:layout/>
      <c:barChart>
        <c:barDir val="col"/>
        <c:grouping val="percentStacked"/>
        <c:varyColors val="0"/>
        <c:ser>
          <c:idx val="0"/>
          <c:order val="0"/>
          <c:tx>
            <c:strRef>
              <c:f>גיליון1!$B$1</c:f>
              <c:strCache>
                <c:ptCount val="1"/>
                <c:pt idx="0">
                  <c:v>HH member</c:v>
                </c:pt>
              </c:strCache>
            </c:strRef>
          </c:tx>
          <c:spPr>
            <a:solidFill>
              <a:schemeClr val="accent1"/>
            </a:solidFill>
            <a:ln>
              <a:noFill/>
            </a:ln>
            <a:effectLst/>
          </c:spPr>
          <c:invertIfNegative val="0"/>
          <c:cat>
            <c:strRef>
              <c:f>גיליון1!$A$2:$A$4</c:f>
              <c:strCache>
                <c:ptCount val="3"/>
                <c:pt idx="0">
                  <c:v>Jew in a Jewish city</c:v>
                </c:pt>
                <c:pt idx="1">
                  <c:v> Arab in an Arab city</c:v>
                </c:pt>
                <c:pt idx="2">
                  <c:v> Arab in a Jewish city</c:v>
                </c:pt>
              </c:strCache>
            </c:strRef>
          </c:cat>
          <c:val>
            <c:numRef>
              <c:f>גיליון1!$B$2:$B$4</c:f>
              <c:numCache>
                <c:formatCode>0.00%</c:formatCode>
                <c:ptCount val="3"/>
                <c:pt idx="0">
                  <c:v>0.7853</c:v>
                </c:pt>
                <c:pt idx="1">
                  <c:v>0.74570000000000003</c:v>
                </c:pt>
                <c:pt idx="2">
                  <c:v>0.74</c:v>
                </c:pt>
              </c:numCache>
            </c:numRef>
          </c:val>
          <c:extLst>
            <c:ext xmlns:c16="http://schemas.microsoft.com/office/drawing/2014/chart" uri="{C3380CC4-5D6E-409C-BE32-E72D297353CC}">
              <c16:uniqueId val="{00000000-EE8D-407A-B32A-75373AAF93C2}"/>
            </c:ext>
          </c:extLst>
        </c:ser>
        <c:ser>
          <c:idx val="1"/>
          <c:order val="1"/>
          <c:tx>
            <c:strRef>
              <c:f>גיליון1!$C$1</c:f>
              <c:strCache>
                <c:ptCount val="1"/>
                <c:pt idx="0">
                  <c:v>Not HH member</c:v>
                </c:pt>
              </c:strCache>
            </c:strRef>
          </c:tx>
          <c:spPr>
            <a:solidFill>
              <a:schemeClr val="accent2"/>
            </a:solidFill>
            <a:ln>
              <a:noFill/>
            </a:ln>
            <a:effectLst/>
          </c:spPr>
          <c:invertIfNegative val="0"/>
          <c:cat>
            <c:strRef>
              <c:f>גיליון1!$A$2:$A$4</c:f>
              <c:strCache>
                <c:ptCount val="3"/>
                <c:pt idx="0">
                  <c:v>Jew in a Jewish city</c:v>
                </c:pt>
                <c:pt idx="1">
                  <c:v> Arab in an Arab city</c:v>
                </c:pt>
                <c:pt idx="2">
                  <c:v> Arab in a Jewish city</c:v>
                </c:pt>
              </c:strCache>
            </c:strRef>
          </c:cat>
          <c:val>
            <c:numRef>
              <c:f>גיליון1!$C$2:$C$4</c:f>
              <c:numCache>
                <c:formatCode>0.00%</c:formatCode>
                <c:ptCount val="3"/>
                <c:pt idx="0">
                  <c:v>0.1741</c:v>
                </c:pt>
                <c:pt idx="1">
                  <c:v>0.2258</c:v>
                </c:pt>
                <c:pt idx="2">
                  <c:v>0.21840000000000001</c:v>
                </c:pt>
              </c:numCache>
            </c:numRef>
          </c:val>
          <c:extLst>
            <c:ext xmlns:c16="http://schemas.microsoft.com/office/drawing/2014/chart" uri="{C3380CC4-5D6E-409C-BE32-E72D297353CC}">
              <c16:uniqueId val="{00000001-EE8D-407A-B32A-75373AAF93C2}"/>
            </c:ext>
          </c:extLst>
        </c:ser>
        <c:ser>
          <c:idx val="2"/>
          <c:order val="2"/>
          <c:tx>
            <c:strRef>
              <c:f>גיליון1!$D$1</c:f>
              <c:strCache>
                <c:ptCount val="1"/>
                <c:pt idx="0">
                  <c:v>Both</c:v>
                </c:pt>
              </c:strCache>
            </c:strRef>
          </c:tx>
          <c:spPr>
            <a:solidFill>
              <a:schemeClr val="accent3"/>
            </a:solidFill>
            <a:ln>
              <a:noFill/>
            </a:ln>
            <a:effectLst/>
          </c:spPr>
          <c:invertIfNegative val="0"/>
          <c:cat>
            <c:strRef>
              <c:f>גיליון1!$A$2:$A$4</c:f>
              <c:strCache>
                <c:ptCount val="3"/>
                <c:pt idx="0">
                  <c:v>Jew in a Jewish city</c:v>
                </c:pt>
                <c:pt idx="1">
                  <c:v> Arab in an Arab city</c:v>
                </c:pt>
                <c:pt idx="2">
                  <c:v> Arab in a Jewish city</c:v>
                </c:pt>
              </c:strCache>
            </c:strRef>
          </c:cat>
          <c:val>
            <c:numRef>
              <c:f>גיליון1!$D$2:$D$4</c:f>
              <c:numCache>
                <c:formatCode>0.00%</c:formatCode>
                <c:ptCount val="3"/>
                <c:pt idx="0">
                  <c:v>4.0500000000000001E-2</c:v>
                </c:pt>
                <c:pt idx="1">
                  <c:v>2.8500000000000001E-2</c:v>
                </c:pt>
                <c:pt idx="2">
                  <c:v>4.1599999999999998E-2</c:v>
                </c:pt>
              </c:numCache>
            </c:numRef>
          </c:val>
          <c:extLst>
            <c:ext xmlns:c16="http://schemas.microsoft.com/office/drawing/2014/chart" uri="{C3380CC4-5D6E-409C-BE32-E72D297353CC}">
              <c16:uniqueId val="{00000000-D1CB-4B3A-ADE8-7787AF001AA2}"/>
            </c:ext>
          </c:extLst>
        </c:ser>
        <c:dLbls>
          <c:showLegendKey val="0"/>
          <c:showVal val="0"/>
          <c:showCatName val="0"/>
          <c:showSerName val="0"/>
          <c:showPercent val="0"/>
          <c:showBubbleSize val="0"/>
        </c:dLbls>
        <c:gapWidth val="150"/>
        <c:overlap val="100"/>
        <c:axId val="800034240"/>
        <c:axId val="800037120"/>
      </c:barChart>
      <c:catAx>
        <c:axId val="80003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600" b="1" i="0" u="none" strike="noStrike" kern="1200" baseline="0">
                <a:solidFill>
                  <a:srgbClr val="0070C0"/>
                </a:solidFill>
                <a:latin typeface="+mn-lt"/>
                <a:ea typeface="+mn-ea"/>
                <a:cs typeface="+mn-cs"/>
              </a:defRPr>
            </a:pPr>
            <a:endParaRPr lang="en-IL"/>
          </a:p>
        </c:txPr>
        <c:crossAx val="800037120"/>
        <c:crosses val="autoZero"/>
        <c:auto val="1"/>
        <c:lblAlgn val="ctr"/>
        <c:lblOffset val="100"/>
        <c:noMultiLvlLbl val="0"/>
      </c:catAx>
      <c:valAx>
        <c:axId val="800037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80003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2000" b="1"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rgbClr val="FF0000"/>
                </a:solidFill>
                <a:latin typeface="+mn-lt"/>
                <a:ea typeface="+mn-ea"/>
                <a:cs typeface="+mn-cs"/>
              </a:defRPr>
            </a:pPr>
            <a:r>
              <a:rPr lang="en-US" sz="2800" b="1" dirty="0">
                <a:solidFill>
                  <a:srgbClr val="FF0000"/>
                </a:solidFill>
              </a:rPr>
              <a:t>Female</a:t>
            </a:r>
            <a:endParaRPr lang="he-IL" sz="2800" b="1" dirty="0">
              <a:solidFill>
                <a:srgbClr val="FF0000"/>
              </a:solidFill>
            </a:endParaRPr>
          </a:p>
        </c:rich>
      </c:tx>
      <c:overlay val="0"/>
      <c:spPr>
        <a:noFill/>
        <a:ln>
          <a:noFill/>
        </a:ln>
        <a:effectLst/>
      </c:spPr>
      <c:txPr>
        <a:bodyPr rot="0" spcFirstLastPara="1" vertOverflow="ellipsis" vert="horz" wrap="square" anchor="ctr" anchorCtr="1"/>
        <a:lstStyle/>
        <a:p>
          <a:pPr>
            <a:defRPr sz="2800" b="1" i="0" u="none" strike="noStrike" kern="1200" spc="0" baseline="0">
              <a:solidFill>
                <a:srgbClr val="FF0000"/>
              </a:solidFill>
              <a:latin typeface="+mn-lt"/>
              <a:ea typeface="+mn-ea"/>
              <a:cs typeface="+mn-cs"/>
            </a:defRPr>
          </a:pPr>
          <a:endParaRPr lang="en-IL"/>
        </a:p>
      </c:txPr>
    </c:title>
    <c:autoTitleDeleted val="0"/>
    <c:plotArea>
      <c:layout/>
      <c:barChart>
        <c:barDir val="col"/>
        <c:grouping val="percentStacked"/>
        <c:varyColors val="0"/>
        <c:ser>
          <c:idx val="0"/>
          <c:order val="0"/>
          <c:tx>
            <c:strRef>
              <c:f>גיליון1!$B$1</c:f>
              <c:strCache>
                <c:ptCount val="1"/>
                <c:pt idx="0">
                  <c:v>HH member</c:v>
                </c:pt>
              </c:strCache>
            </c:strRef>
          </c:tx>
          <c:spPr>
            <a:solidFill>
              <a:schemeClr val="accent1"/>
            </a:solidFill>
            <a:ln>
              <a:noFill/>
            </a:ln>
            <a:effectLst/>
          </c:spPr>
          <c:invertIfNegative val="0"/>
          <c:cat>
            <c:strRef>
              <c:f>גיליון1!$A$2:$A$4</c:f>
              <c:strCache>
                <c:ptCount val="3"/>
                <c:pt idx="0">
                  <c:v>Jew in a Jewish city</c:v>
                </c:pt>
                <c:pt idx="1">
                  <c:v> Arab in an Arab city</c:v>
                </c:pt>
                <c:pt idx="2">
                  <c:v> Arab in a Jewish city</c:v>
                </c:pt>
              </c:strCache>
            </c:strRef>
          </c:cat>
          <c:val>
            <c:numRef>
              <c:f>גיליון1!$B$2:$B$4</c:f>
              <c:numCache>
                <c:formatCode>0.00%</c:formatCode>
                <c:ptCount val="3"/>
                <c:pt idx="0">
                  <c:v>0.78600000000000003</c:v>
                </c:pt>
                <c:pt idx="1">
                  <c:v>0.62639999999999996</c:v>
                </c:pt>
                <c:pt idx="2">
                  <c:v>0.73429999999999995</c:v>
                </c:pt>
              </c:numCache>
            </c:numRef>
          </c:val>
          <c:extLst>
            <c:ext xmlns:c16="http://schemas.microsoft.com/office/drawing/2014/chart" uri="{C3380CC4-5D6E-409C-BE32-E72D297353CC}">
              <c16:uniqueId val="{00000000-13D8-4EE0-BBDA-69A160279342}"/>
            </c:ext>
          </c:extLst>
        </c:ser>
        <c:ser>
          <c:idx val="1"/>
          <c:order val="1"/>
          <c:tx>
            <c:strRef>
              <c:f>גיליון1!$C$1</c:f>
              <c:strCache>
                <c:ptCount val="1"/>
                <c:pt idx="0">
                  <c:v>Not HH member</c:v>
                </c:pt>
              </c:strCache>
            </c:strRef>
          </c:tx>
          <c:spPr>
            <a:solidFill>
              <a:schemeClr val="accent2"/>
            </a:solidFill>
            <a:ln>
              <a:noFill/>
            </a:ln>
            <a:effectLst/>
          </c:spPr>
          <c:invertIfNegative val="0"/>
          <c:cat>
            <c:strRef>
              <c:f>גיליון1!$A$2:$A$4</c:f>
              <c:strCache>
                <c:ptCount val="3"/>
                <c:pt idx="0">
                  <c:v>Jew in a Jewish city</c:v>
                </c:pt>
                <c:pt idx="1">
                  <c:v> Arab in an Arab city</c:v>
                </c:pt>
                <c:pt idx="2">
                  <c:v> Arab in a Jewish city</c:v>
                </c:pt>
              </c:strCache>
            </c:strRef>
          </c:cat>
          <c:val>
            <c:numRef>
              <c:f>גיליון1!$C$2:$C$4</c:f>
              <c:numCache>
                <c:formatCode>0.00%</c:formatCode>
                <c:ptCount val="3"/>
                <c:pt idx="0">
                  <c:v>0.17150000000000001</c:v>
                </c:pt>
                <c:pt idx="1">
                  <c:v>0.3352</c:v>
                </c:pt>
                <c:pt idx="2">
                  <c:v>0.2271</c:v>
                </c:pt>
              </c:numCache>
            </c:numRef>
          </c:val>
          <c:extLst>
            <c:ext xmlns:c16="http://schemas.microsoft.com/office/drawing/2014/chart" uri="{C3380CC4-5D6E-409C-BE32-E72D297353CC}">
              <c16:uniqueId val="{00000001-13D8-4EE0-BBDA-69A160279342}"/>
            </c:ext>
          </c:extLst>
        </c:ser>
        <c:ser>
          <c:idx val="2"/>
          <c:order val="2"/>
          <c:tx>
            <c:strRef>
              <c:f>גיליון1!$D$1</c:f>
              <c:strCache>
                <c:ptCount val="1"/>
                <c:pt idx="0">
                  <c:v>Both</c:v>
                </c:pt>
              </c:strCache>
            </c:strRef>
          </c:tx>
          <c:spPr>
            <a:solidFill>
              <a:schemeClr val="accent3"/>
            </a:solidFill>
            <a:ln>
              <a:noFill/>
            </a:ln>
            <a:effectLst/>
          </c:spPr>
          <c:invertIfNegative val="0"/>
          <c:cat>
            <c:strRef>
              <c:f>גיליון1!$A$2:$A$4</c:f>
              <c:strCache>
                <c:ptCount val="3"/>
                <c:pt idx="0">
                  <c:v>Jew in a Jewish city</c:v>
                </c:pt>
                <c:pt idx="1">
                  <c:v> Arab in an Arab city</c:v>
                </c:pt>
                <c:pt idx="2">
                  <c:v> Arab in a Jewish city</c:v>
                </c:pt>
              </c:strCache>
            </c:strRef>
          </c:cat>
          <c:val>
            <c:numRef>
              <c:f>גיליון1!$D$2:$D$4</c:f>
              <c:numCache>
                <c:formatCode>0.00%</c:formatCode>
                <c:ptCount val="3"/>
                <c:pt idx="0">
                  <c:v>4.2500000000000003E-2</c:v>
                </c:pt>
                <c:pt idx="1">
                  <c:v>3.8300000000000001E-2</c:v>
                </c:pt>
                <c:pt idx="2">
                  <c:v>3.8600000000000002E-2</c:v>
                </c:pt>
              </c:numCache>
            </c:numRef>
          </c:val>
          <c:extLst>
            <c:ext xmlns:c16="http://schemas.microsoft.com/office/drawing/2014/chart" uri="{C3380CC4-5D6E-409C-BE32-E72D297353CC}">
              <c16:uniqueId val="{00000002-13D8-4EE0-BBDA-69A160279342}"/>
            </c:ext>
          </c:extLst>
        </c:ser>
        <c:dLbls>
          <c:showLegendKey val="0"/>
          <c:showVal val="0"/>
          <c:showCatName val="0"/>
          <c:showSerName val="0"/>
          <c:showPercent val="0"/>
          <c:showBubbleSize val="0"/>
        </c:dLbls>
        <c:gapWidth val="150"/>
        <c:overlap val="100"/>
        <c:axId val="800034240"/>
        <c:axId val="800037120"/>
      </c:barChart>
      <c:catAx>
        <c:axId val="80003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70C0"/>
                </a:solidFill>
                <a:latin typeface="+mn-lt"/>
                <a:ea typeface="+mn-ea"/>
                <a:cs typeface="+mn-cs"/>
              </a:defRPr>
            </a:pPr>
            <a:endParaRPr lang="en-IL"/>
          </a:p>
        </c:txPr>
        <c:crossAx val="800037120"/>
        <c:crosses val="autoZero"/>
        <c:auto val="1"/>
        <c:lblAlgn val="ctr"/>
        <c:lblOffset val="100"/>
        <c:noMultiLvlLbl val="0"/>
      </c:catAx>
      <c:valAx>
        <c:axId val="800037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80003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52039066672294E-2"/>
          <c:y val="0.20721890476384142"/>
          <c:w val="0.925927651960741"/>
          <c:h val="0.6179602841473173"/>
        </c:manualLayout>
      </c:layout>
      <c:barChart>
        <c:barDir val="col"/>
        <c:grouping val="clustered"/>
        <c:varyColors val="0"/>
        <c:ser>
          <c:idx val="0"/>
          <c:order val="0"/>
          <c:tx>
            <c:strRef>
              <c:f>גיליון1!$B$1</c:f>
              <c:strCache>
                <c:ptCount val="1"/>
                <c:pt idx="0">
                  <c:v>Jew in a Jewish city</c:v>
                </c:pt>
              </c:strCache>
            </c:strRef>
          </c:tx>
          <c:spPr>
            <a:solidFill>
              <a:schemeClr val="accent2"/>
            </a:solidFill>
            <a:ln>
              <a:noFill/>
            </a:ln>
            <a:effectLst/>
          </c:spPr>
          <c:invertIfNegative val="0"/>
          <c:cat>
            <c:strRef>
              <c:f>גיליון1!$A$2:$A$3</c:f>
              <c:strCache>
                <c:ptCount val="2"/>
                <c:pt idx="0">
                  <c:v>Male</c:v>
                </c:pt>
                <c:pt idx="1">
                  <c:v>Female</c:v>
                </c:pt>
              </c:strCache>
            </c:strRef>
          </c:cat>
          <c:val>
            <c:numRef>
              <c:f>גיליון1!$B$2:$B$3</c:f>
              <c:numCache>
                <c:formatCode>General</c:formatCode>
                <c:ptCount val="2"/>
                <c:pt idx="0">
                  <c:v>4.46</c:v>
                </c:pt>
                <c:pt idx="1">
                  <c:v>4.18</c:v>
                </c:pt>
              </c:numCache>
            </c:numRef>
          </c:val>
          <c:extLst>
            <c:ext xmlns:c16="http://schemas.microsoft.com/office/drawing/2014/chart" uri="{C3380CC4-5D6E-409C-BE32-E72D297353CC}">
              <c16:uniqueId val="{00000000-B1E2-4915-B559-252717A9BA58}"/>
            </c:ext>
          </c:extLst>
        </c:ser>
        <c:ser>
          <c:idx val="2"/>
          <c:order val="1"/>
          <c:tx>
            <c:strRef>
              <c:f>גיליון1!$D$1</c:f>
              <c:strCache>
                <c:ptCount val="1"/>
                <c:pt idx="0">
                  <c:v> Arab in an Arab city</c:v>
                </c:pt>
              </c:strCache>
            </c:strRef>
          </c:tx>
          <c:spPr>
            <a:solidFill>
              <a:schemeClr val="accent6"/>
            </a:solidFill>
            <a:ln>
              <a:noFill/>
            </a:ln>
            <a:effectLst/>
          </c:spPr>
          <c:invertIfNegative val="0"/>
          <c:cat>
            <c:strRef>
              <c:f>גיליון1!$A$2:$A$3</c:f>
              <c:strCache>
                <c:ptCount val="2"/>
                <c:pt idx="0">
                  <c:v>Male</c:v>
                </c:pt>
                <c:pt idx="1">
                  <c:v>Female</c:v>
                </c:pt>
              </c:strCache>
            </c:strRef>
          </c:cat>
          <c:val>
            <c:numRef>
              <c:f>גיליון1!$D$2:$D$3</c:f>
              <c:numCache>
                <c:formatCode>General</c:formatCode>
                <c:ptCount val="2"/>
                <c:pt idx="0">
                  <c:v>4.8899999999999997</c:v>
                </c:pt>
                <c:pt idx="1">
                  <c:v>5.28</c:v>
                </c:pt>
              </c:numCache>
            </c:numRef>
          </c:val>
          <c:extLst>
            <c:ext xmlns:c16="http://schemas.microsoft.com/office/drawing/2014/chart" uri="{C3380CC4-5D6E-409C-BE32-E72D297353CC}">
              <c16:uniqueId val="{00000002-B1E2-4915-B559-252717A9BA58}"/>
            </c:ext>
          </c:extLst>
        </c:ser>
        <c:ser>
          <c:idx val="3"/>
          <c:order val="2"/>
          <c:tx>
            <c:strRef>
              <c:f>גיליון1!$E$1</c:f>
              <c:strCache>
                <c:ptCount val="1"/>
                <c:pt idx="0">
                  <c:v> Arab in a Jewish city</c:v>
                </c:pt>
              </c:strCache>
            </c:strRef>
          </c:tx>
          <c:spPr>
            <a:solidFill>
              <a:schemeClr val="accent2">
                <a:lumMod val="60000"/>
              </a:schemeClr>
            </a:solidFill>
            <a:ln>
              <a:noFill/>
            </a:ln>
            <a:effectLst/>
          </c:spPr>
          <c:invertIfNegative val="0"/>
          <c:cat>
            <c:strRef>
              <c:f>גיליון1!$A$2:$A$3</c:f>
              <c:strCache>
                <c:ptCount val="2"/>
                <c:pt idx="0">
                  <c:v>Male</c:v>
                </c:pt>
                <c:pt idx="1">
                  <c:v>Female</c:v>
                </c:pt>
              </c:strCache>
            </c:strRef>
          </c:cat>
          <c:val>
            <c:numRef>
              <c:f>גיליון1!$E$2:$E$3</c:f>
              <c:numCache>
                <c:formatCode>General</c:formatCode>
                <c:ptCount val="2"/>
                <c:pt idx="0">
                  <c:v>3.84</c:v>
                </c:pt>
                <c:pt idx="1">
                  <c:v>3.89</c:v>
                </c:pt>
              </c:numCache>
            </c:numRef>
          </c:val>
          <c:extLst>
            <c:ext xmlns:c16="http://schemas.microsoft.com/office/drawing/2014/chart" uri="{C3380CC4-5D6E-409C-BE32-E72D297353CC}">
              <c16:uniqueId val="{00000003-B1E2-4915-B559-252717A9BA58}"/>
            </c:ext>
          </c:extLst>
        </c:ser>
        <c:dLbls>
          <c:showLegendKey val="0"/>
          <c:showVal val="0"/>
          <c:showCatName val="0"/>
          <c:showSerName val="0"/>
          <c:showPercent val="0"/>
          <c:showBubbleSize val="0"/>
        </c:dLbls>
        <c:gapWidth val="219"/>
        <c:overlap val="-27"/>
        <c:axId val="1874413679"/>
        <c:axId val="1874410799"/>
      </c:barChart>
      <c:catAx>
        <c:axId val="187441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5">
                    <a:lumMod val="75000"/>
                  </a:schemeClr>
                </a:solidFill>
                <a:latin typeface="+mn-lt"/>
                <a:ea typeface="+mn-ea"/>
                <a:cs typeface="+mn-cs"/>
              </a:defRPr>
            </a:pPr>
            <a:endParaRPr lang="en-IL"/>
          </a:p>
        </c:txPr>
        <c:crossAx val="1874410799"/>
        <c:crosses val="autoZero"/>
        <c:auto val="1"/>
        <c:lblAlgn val="ctr"/>
        <c:lblOffset val="100"/>
        <c:noMultiLvlLbl val="0"/>
      </c:catAx>
      <c:valAx>
        <c:axId val="1874410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874413679"/>
        <c:crosses val="autoZero"/>
        <c:crossBetween val="between"/>
      </c:valAx>
      <c:spPr>
        <a:noFill/>
        <a:ln>
          <a:noFill/>
        </a:ln>
        <a:effectLst/>
      </c:spPr>
    </c:plotArea>
    <c:legend>
      <c:legendPos val="b"/>
      <c:layout>
        <c:manualLayout>
          <c:xMode val="edge"/>
          <c:yMode val="edge"/>
          <c:x val="0.10202152107417649"/>
          <c:y val="0.91297433257791272"/>
          <c:w val="0.85376142722850823"/>
          <c:h val="6.4844591497686704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52039066672294E-2"/>
          <c:y val="0.20721890476384142"/>
          <c:w val="0.925927651960741"/>
          <c:h val="0.6179602841473173"/>
        </c:manualLayout>
      </c:layout>
      <c:barChart>
        <c:barDir val="col"/>
        <c:grouping val="clustered"/>
        <c:varyColors val="0"/>
        <c:ser>
          <c:idx val="0"/>
          <c:order val="0"/>
          <c:tx>
            <c:strRef>
              <c:f>גיליון1!$B$1</c:f>
              <c:strCache>
                <c:ptCount val="1"/>
                <c:pt idx="0">
                  <c:v>Jew in a Jewish city</c:v>
                </c:pt>
              </c:strCache>
            </c:strRef>
          </c:tx>
          <c:spPr>
            <a:solidFill>
              <a:schemeClr val="accent2"/>
            </a:solidFill>
            <a:ln>
              <a:noFill/>
            </a:ln>
            <a:effectLst/>
          </c:spPr>
          <c:invertIfNegative val="0"/>
          <c:dLbls>
            <c:delete val="1"/>
          </c:dLbls>
          <c:cat>
            <c:strRef>
              <c:f>גיליון1!$A$2:$A$3</c:f>
              <c:strCache>
                <c:ptCount val="2"/>
                <c:pt idx="0">
                  <c:v>Male</c:v>
                </c:pt>
                <c:pt idx="1">
                  <c:v>Female</c:v>
                </c:pt>
              </c:strCache>
            </c:strRef>
          </c:cat>
          <c:val>
            <c:numRef>
              <c:f>גיליון1!$B$2:$B$3</c:f>
              <c:numCache>
                <c:formatCode>0</c:formatCode>
                <c:ptCount val="2"/>
                <c:pt idx="0">
                  <c:v>8.58</c:v>
                </c:pt>
                <c:pt idx="1">
                  <c:v>6.43</c:v>
                </c:pt>
              </c:numCache>
            </c:numRef>
          </c:val>
          <c:extLst>
            <c:ext xmlns:c16="http://schemas.microsoft.com/office/drawing/2014/chart" uri="{C3380CC4-5D6E-409C-BE32-E72D297353CC}">
              <c16:uniqueId val="{00000000-466A-41AF-A50D-ADDE993B9841}"/>
            </c:ext>
          </c:extLst>
        </c:ser>
        <c:ser>
          <c:idx val="2"/>
          <c:order val="1"/>
          <c:tx>
            <c:strRef>
              <c:f>גיליון1!$D$1</c:f>
              <c:strCache>
                <c:ptCount val="1"/>
                <c:pt idx="0">
                  <c:v> Arab in an Arab city</c:v>
                </c:pt>
              </c:strCache>
            </c:strRef>
          </c:tx>
          <c:spPr>
            <a:solidFill>
              <a:schemeClr val="accent6"/>
            </a:solidFill>
            <a:ln>
              <a:noFill/>
            </a:ln>
            <a:effectLst/>
          </c:spPr>
          <c:invertIfNegative val="0"/>
          <c:dLbls>
            <c:delete val="1"/>
          </c:dLbls>
          <c:cat>
            <c:strRef>
              <c:f>גיליון1!$A$2:$A$3</c:f>
              <c:strCache>
                <c:ptCount val="2"/>
                <c:pt idx="0">
                  <c:v>Male</c:v>
                </c:pt>
                <c:pt idx="1">
                  <c:v>Female</c:v>
                </c:pt>
              </c:strCache>
            </c:strRef>
          </c:cat>
          <c:val>
            <c:numRef>
              <c:f>גיליון1!$D$2:$D$3</c:f>
              <c:numCache>
                <c:formatCode>0</c:formatCode>
                <c:ptCount val="2"/>
                <c:pt idx="0">
                  <c:v>13</c:v>
                </c:pt>
                <c:pt idx="1">
                  <c:v>8</c:v>
                </c:pt>
              </c:numCache>
            </c:numRef>
          </c:val>
          <c:extLst>
            <c:ext xmlns:c16="http://schemas.microsoft.com/office/drawing/2014/chart" uri="{C3380CC4-5D6E-409C-BE32-E72D297353CC}">
              <c16:uniqueId val="{00000001-3F5C-4EE4-9931-07FB335FBA64}"/>
            </c:ext>
          </c:extLst>
        </c:ser>
        <c:ser>
          <c:idx val="3"/>
          <c:order val="2"/>
          <c:tx>
            <c:strRef>
              <c:f>גיליון1!$E$1</c:f>
              <c:strCache>
                <c:ptCount val="1"/>
                <c:pt idx="0">
                  <c:v> Arab in a Jewish city</c:v>
                </c:pt>
              </c:strCache>
            </c:strRef>
          </c:tx>
          <c:spPr>
            <a:solidFill>
              <a:schemeClr val="accent2">
                <a:lumMod val="60000"/>
              </a:schemeClr>
            </a:solidFill>
            <a:ln>
              <a:noFill/>
            </a:ln>
            <a:effectLst/>
          </c:spPr>
          <c:invertIfNegative val="0"/>
          <c:dLbls>
            <c:delete val="1"/>
          </c:dLbls>
          <c:cat>
            <c:strRef>
              <c:f>גיליון1!$A$2:$A$3</c:f>
              <c:strCache>
                <c:ptCount val="2"/>
                <c:pt idx="0">
                  <c:v>Male</c:v>
                </c:pt>
                <c:pt idx="1">
                  <c:v>Female</c:v>
                </c:pt>
              </c:strCache>
            </c:strRef>
          </c:cat>
          <c:val>
            <c:numRef>
              <c:f>גיליון1!$E$2:$E$3</c:f>
              <c:numCache>
                <c:formatCode>0</c:formatCode>
                <c:ptCount val="2"/>
                <c:pt idx="0">
                  <c:v>7.46</c:v>
                </c:pt>
                <c:pt idx="1">
                  <c:v>5.85</c:v>
                </c:pt>
              </c:numCache>
            </c:numRef>
          </c:val>
          <c:extLst>
            <c:ext xmlns:c16="http://schemas.microsoft.com/office/drawing/2014/chart" uri="{C3380CC4-5D6E-409C-BE32-E72D297353CC}">
              <c16:uniqueId val="{00000002-3F5C-4EE4-9931-07FB335FBA64}"/>
            </c:ext>
          </c:extLst>
        </c:ser>
        <c:dLbls>
          <c:dLblPos val="outEnd"/>
          <c:showLegendKey val="0"/>
          <c:showVal val="1"/>
          <c:showCatName val="0"/>
          <c:showSerName val="0"/>
          <c:showPercent val="0"/>
          <c:showBubbleSize val="0"/>
        </c:dLbls>
        <c:gapWidth val="219"/>
        <c:overlap val="-27"/>
        <c:axId val="1874413679"/>
        <c:axId val="1874410799"/>
      </c:barChart>
      <c:catAx>
        <c:axId val="187441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5">
                    <a:lumMod val="75000"/>
                  </a:schemeClr>
                </a:solidFill>
                <a:latin typeface="+mn-lt"/>
                <a:ea typeface="+mn-ea"/>
                <a:cs typeface="+mn-cs"/>
              </a:defRPr>
            </a:pPr>
            <a:endParaRPr lang="en-IL"/>
          </a:p>
        </c:txPr>
        <c:crossAx val="1874410799"/>
        <c:crosses val="autoZero"/>
        <c:auto val="1"/>
        <c:lblAlgn val="ctr"/>
        <c:lblOffset val="100"/>
        <c:noMultiLvlLbl val="0"/>
      </c:catAx>
      <c:valAx>
        <c:axId val="18744107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IL"/>
          </a:p>
        </c:txPr>
        <c:crossAx val="1874413679"/>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IL"/>
          </a:p>
        </c:txPr>
      </c:legendEntry>
      <c:layout>
        <c:manualLayout>
          <c:xMode val="edge"/>
          <c:yMode val="edge"/>
          <c:x val="9.0763821649547466E-2"/>
          <c:y val="0.89424859234522891"/>
          <c:w val="0.81847235670090512"/>
          <c:h val="0.1057514076547711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52039066672294E-2"/>
          <c:y val="0.20721890476384142"/>
          <c:w val="0.925927651960741"/>
          <c:h val="0.6179602841473173"/>
        </c:manualLayout>
      </c:layout>
      <c:barChart>
        <c:barDir val="col"/>
        <c:grouping val="clustered"/>
        <c:varyColors val="0"/>
        <c:ser>
          <c:idx val="0"/>
          <c:order val="0"/>
          <c:tx>
            <c:strRef>
              <c:f>גיליון1!$B$1</c:f>
              <c:strCache>
                <c:ptCount val="1"/>
                <c:pt idx="0">
                  <c:v>Jew in a Jewish city</c:v>
                </c:pt>
              </c:strCache>
            </c:strRef>
          </c:tx>
          <c:spPr>
            <a:solidFill>
              <a:schemeClr val="accent2"/>
            </a:solidFill>
            <a:ln>
              <a:noFill/>
            </a:ln>
            <a:effectLst/>
          </c:spPr>
          <c:invertIfNegative val="0"/>
          <c:dLbls>
            <c:delete val="1"/>
          </c:dLbls>
          <c:cat>
            <c:strRef>
              <c:f>גיליון1!$A$2:$A$3</c:f>
              <c:strCache>
                <c:ptCount val="2"/>
                <c:pt idx="0">
                  <c:v>Male</c:v>
                </c:pt>
                <c:pt idx="1">
                  <c:v>Female</c:v>
                </c:pt>
              </c:strCache>
            </c:strRef>
          </c:cat>
          <c:val>
            <c:numRef>
              <c:f>גיליון1!$B$2:$B$3</c:f>
              <c:numCache>
                <c:formatCode>0</c:formatCode>
                <c:ptCount val="2"/>
                <c:pt idx="0">
                  <c:v>56</c:v>
                </c:pt>
                <c:pt idx="1">
                  <c:v>40.200000000000003</c:v>
                </c:pt>
              </c:numCache>
            </c:numRef>
          </c:val>
          <c:extLst>
            <c:ext xmlns:c16="http://schemas.microsoft.com/office/drawing/2014/chart" uri="{C3380CC4-5D6E-409C-BE32-E72D297353CC}">
              <c16:uniqueId val="{00000000-B1E2-4915-B559-252717A9BA58}"/>
            </c:ext>
          </c:extLst>
        </c:ser>
        <c:ser>
          <c:idx val="2"/>
          <c:order val="1"/>
          <c:tx>
            <c:strRef>
              <c:f>גיליון1!$D$1</c:f>
              <c:strCache>
                <c:ptCount val="1"/>
                <c:pt idx="0">
                  <c:v> Arab in an Arab city</c:v>
                </c:pt>
              </c:strCache>
            </c:strRef>
          </c:tx>
          <c:spPr>
            <a:solidFill>
              <a:schemeClr val="accent6"/>
            </a:solidFill>
            <a:ln>
              <a:noFill/>
            </a:ln>
            <a:effectLst/>
          </c:spPr>
          <c:invertIfNegative val="0"/>
          <c:dLbls>
            <c:delete val="1"/>
          </c:dLbls>
          <c:cat>
            <c:strRef>
              <c:f>גיליון1!$A$2:$A$3</c:f>
              <c:strCache>
                <c:ptCount val="2"/>
                <c:pt idx="0">
                  <c:v>Male</c:v>
                </c:pt>
                <c:pt idx="1">
                  <c:v>Female</c:v>
                </c:pt>
              </c:strCache>
            </c:strRef>
          </c:cat>
          <c:val>
            <c:numRef>
              <c:f>גיליון1!$D$2:$D$3</c:f>
              <c:numCache>
                <c:formatCode>0</c:formatCode>
                <c:ptCount val="2"/>
                <c:pt idx="0">
                  <c:v>75</c:v>
                </c:pt>
                <c:pt idx="1">
                  <c:v>45</c:v>
                </c:pt>
              </c:numCache>
            </c:numRef>
          </c:val>
          <c:extLst>
            <c:ext xmlns:c16="http://schemas.microsoft.com/office/drawing/2014/chart" uri="{C3380CC4-5D6E-409C-BE32-E72D297353CC}">
              <c16:uniqueId val="{00000002-B1E2-4915-B559-252717A9BA58}"/>
            </c:ext>
          </c:extLst>
        </c:ser>
        <c:ser>
          <c:idx val="3"/>
          <c:order val="2"/>
          <c:tx>
            <c:strRef>
              <c:f>גיליון1!$E$1</c:f>
              <c:strCache>
                <c:ptCount val="1"/>
                <c:pt idx="0">
                  <c:v> Arab in a Jewish city</c:v>
                </c:pt>
              </c:strCache>
            </c:strRef>
          </c:tx>
          <c:spPr>
            <a:solidFill>
              <a:schemeClr val="accent2">
                <a:lumMod val="60000"/>
              </a:schemeClr>
            </a:solidFill>
            <a:ln>
              <a:noFill/>
            </a:ln>
            <a:effectLst/>
          </c:spPr>
          <c:invertIfNegative val="0"/>
          <c:dLbls>
            <c:delete val="1"/>
          </c:dLbls>
          <c:cat>
            <c:strRef>
              <c:f>גיליון1!$A$2:$A$3</c:f>
              <c:strCache>
                <c:ptCount val="2"/>
                <c:pt idx="0">
                  <c:v>Male</c:v>
                </c:pt>
                <c:pt idx="1">
                  <c:v>Female</c:v>
                </c:pt>
              </c:strCache>
            </c:strRef>
          </c:cat>
          <c:val>
            <c:numRef>
              <c:f>גיליון1!$E$2:$E$3</c:f>
              <c:numCache>
                <c:formatCode>0</c:formatCode>
                <c:ptCount val="2"/>
                <c:pt idx="0">
                  <c:v>27</c:v>
                </c:pt>
                <c:pt idx="1">
                  <c:v>22.8</c:v>
                </c:pt>
              </c:numCache>
            </c:numRef>
          </c:val>
          <c:extLst>
            <c:ext xmlns:c16="http://schemas.microsoft.com/office/drawing/2014/chart" uri="{C3380CC4-5D6E-409C-BE32-E72D297353CC}">
              <c16:uniqueId val="{00000003-B1E2-4915-B559-252717A9BA58}"/>
            </c:ext>
          </c:extLst>
        </c:ser>
        <c:dLbls>
          <c:dLblPos val="outEnd"/>
          <c:showLegendKey val="0"/>
          <c:showVal val="1"/>
          <c:showCatName val="0"/>
          <c:showSerName val="0"/>
          <c:showPercent val="0"/>
          <c:showBubbleSize val="0"/>
        </c:dLbls>
        <c:gapWidth val="219"/>
        <c:overlap val="-27"/>
        <c:axId val="1874413679"/>
        <c:axId val="1874410799"/>
      </c:barChart>
      <c:catAx>
        <c:axId val="187441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accent5">
                    <a:lumMod val="75000"/>
                  </a:schemeClr>
                </a:solidFill>
                <a:latin typeface="+mn-lt"/>
                <a:ea typeface="+mn-ea"/>
                <a:cs typeface="+mn-cs"/>
              </a:defRPr>
            </a:pPr>
            <a:endParaRPr lang="en-IL"/>
          </a:p>
        </c:txPr>
        <c:crossAx val="1874410799"/>
        <c:crosses val="autoZero"/>
        <c:auto val="1"/>
        <c:lblAlgn val="ctr"/>
        <c:lblOffset val="100"/>
        <c:noMultiLvlLbl val="0"/>
      </c:catAx>
      <c:valAx>
        <c:axId val="18744107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IL"/>
          </a:p>
        </c:txPr>
        <c:crossAx val="1874413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IL"/>
        </a:p>
      </c:txPr>
    </c:title>
    <c:autoTitleDeleted val="0"/>
    <c:plotArea>
      <c:layout/>
      <c:pieChart>
        <c:varyColors val="1"/>
        <c:ser>
          <c:idx val="0"/>
          <c:order val="0"/>
          <c:tx>
            <c:strRef>
              <c:f>גיליון1!$B$1</c:f>
              <c:strCache>
                <c:ptCount val="1"/>
                <c:pt idx="0">
                  <c:v>Arab in an Arab city</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E04-405B-8C43-381A0FA9D2E8}"/>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E04-405B-8C43-381A0FA9D2E8}"/>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4722-45D7-935E-6B8D40EA5EFA}"/>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4722-45D7-935E-6B8D40EA5EFA}"/>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4722-45D7-935E-6B8D40EA5EFA}"/>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4722-45D7-935E-6B8D40EA5EF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IL"/>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גיליון1!$A$2:$A$7</c:f>
              <c:strCache>
                <c:ptCount val="6"/>
                <c:pt idx="0">
                  <c:v>Private Car</c:v>
                </c:pt>
                <c:pt idx="1">
                  <c:v>walking</c:v>
                </c:pt>
                <c:pt idx="2">
                  <c:v>Transportation</c:v>
                </c:pt>
                <c:pt idx="3">
                  <c:v>Bus</c:v>
                </c:pt>
                <c:pt idx="4">
                  <c:v>Train</c:v>
                </c:pt>
                <c:pt idx="5">
                  <c:v>Bicycle</c:v>
                </c:pt>
              </c:strCache>
            </c:strRef>
          </c:cat>
          <c:val>
            <c:numRef>
              <c:f>גיליון1!$B$2:$B$7</c:f>
              <c:numCache>
                <c:formatCode>General</c:formatCode>
                <c:ptCount val="6"/>
                <c:pt idx="0">
                  <c:v>63</c:v>
                </c:pt>
                <c:pt idx="1">
                  <c:v>2</c:v>
                </c:pt>
                <c:pt idx="2">
                  <c:v>12</c:v>
                </c:pt>
                <c:pt idx="3">
                  <c:v>15</c:v>
                </c:pt>
                <c:pt idx="4">
                  <c:v>10</c:v>
                </c:pt>
                <c:pt idx="5">
                  <c:v>1</c:v>
                </c:pt>
              </c:numCache>
            </c:numRef>
          </c:val>
          <c:extLst>
            <c:ext xmlns:c16="http://schemas.microsoft.com/office/drawing/2014/chart" uri="{C3380CC4-5D6E-409C-BE32-E72D297353CC}">
              <c16:uniqueId val="{00000004-1E04-405B-8C43-381A0FA9D2E8}"/>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sz="2400" b="1" i="0" u="none" strike="noStrike" kern="1200" baseline="0" dirty="0">
                <a:solidFill>
                  <a:prstClr val="black">
                    <a:lumMod val="65000"/>
                    <a:lumOff val="35000"/>
                  </a:prstClr>
                </a:solidFill>
                <a:effectLst/>
              </a:rPr>
              <a:t>Arab in a Jewish city</a:t>
            </a:r>
            <a:endParaRPr lang="en-US" dirty="0"/>
          </a:p>
        </c:rich>
      </c:tx>
      <c:layout>
        <c:manualLayout>
          <c:xMode val="edge"/>
          <c:yMode val="edge"/>
          <c:x val="0.22969802193037478"/>
          <c:y val="1.7175373669080521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IL"/>
        </a:p>
      </c:txPr>
    </c:title>
    <c:autoTitleDeleted val="0"/>
    <c:plotArea>
      <c:layout/>
      <c:pieChart>
        <c:varyColors val="1"/>
        <c:ser>
          <c:idx val="0"/>
          <c:order val="0"/>
          <c:tx>
            <c:strRef>
              <c:f>גיליון1!$B$1</c:f>
              <c:strCache>
                <c:ptCount val="1"/>
                <c:pt idx="0">
                  <c:v>Arab in a Jewish city</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F02-47FA-9505-AE04EC91B7B0}"/>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F02-47FA-9505-AE04EC91B7B0}"/>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F02-47FA-9505-AE04EC91B7B0}"/>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F02-47FA-9505-AE04EC91B7B0}"/>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FF02-47FA-9505-AE04EC91B7B0}"/>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FF02-47FA-9505-AE04EC91B7B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IL"/>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גיליון1!$A$2:$A$7</c:f>
              <c:strCache>
                <c:ptCount val="6"/>
                <c:pt idx="0">
                  <c:v>Private Car</c:v>
                </c:pt>
                <c:pt idx="1">
                  <c:v>walking</c:v>
                </c:pt>
                <c:pt idx="2">
                  <c:v>Transportation</c:v>
                </c:pt>
                <c:pt idx="3">
                  <c:v>Bus</c:v>
                </c:pt>
                <c:pt idx="4">
                  <c:v>Train</c:v>
                </c:pt>
                <c:pt idx="5">
                  <c:v>Bicycle</c:v>
                </c:pt>
              </c:strCache>
            </c:strRef>
          </c:cat>
          <c:val>
            <c:numRef>
              <c:f>גיליון1!$B$2:$B$7</c:f>
              <c:numCache>
                <c:formatCode>General</c:formatCode>
                <c:ptCount val="6"/>
                <c:pt idx="0">
                  <c:v>45</c:v>
                </c:pt>
                <c:pt idx="1">
                  <c:v>4</c:v>
                </c:pt>
                <c:pt idx="2">
                  <c:v>8</c:v>
                </c:pt>
                <c:pt idx="3">
                  <c:v>30</c:v>
                </c:pt>
                <c:pt idx="4">
                  <c:v>20</c:v>
                </c:pt>
                <c:pt idx="5">
                  <c:v>6</c:v>
                </c:pt>
              </c:numCache>
            </c:numRef>
          </c:val>
          <c:extLst>
            <c:ext xmlns:c16="http://schemas.microsoft.com/office/drawing/2014/chart" uri="{C3380CC4-5D6E-409C-BE32-E72D297353CC}">
              <c16:uniqueId val="{0000000C-FF02-47FA-9505-AE04EC91B7B0}"/>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sz="2400" b="1" i="0" u="none" strike="noStrike" kern="1200" baseline="0" dirty="0">
                <a:solidFill>
                  <a:prstClr val="black">
                    <a:lumMod val="65000"/>
                    <a:lumOff val="35000"/>
                  </a:prstClr>
                </a:solidFill>
                <a:effectLst/>
              </a:rPr>
              <a:t>Jew in a Jewish city</a:t>
            </a:r>
            <a:endParaRPr lang="en-US" dirty="0"/>
          </a:p>
        </c:rich>
      </c:tx>
      <c:layout>
        <c:manualLayout>
          <c:xMode val="edge"/>
          <c:yMode val="edge"/>
          <c:x val="0.16785388932805001"/>
          <c:y val="2.951525948345089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IL"/>
        </a:p>
      </c:txPr>
    </c:title>
    <c:autoTitleDeleted val="0"/>
    <c:plotArea>
      <c:layout/>
      <c:pieChart>
        <c:varyColors val="1"/>
        <c:ser>
          <c:idx val="0"/>
          <c:order val="0"/>
          <c:tx>
            <c:strRef>
              <c:f>גיליון1!$B$1</c:f>
              <c:strCache>
                <c:ptCount val="1"/>
                <c:pt idx="0">
                  <c:v>Arab in a Jewish city</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551-4883-AE2D-B6FD2974DD6E}"/>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551-4883-AE2D-B6FD2974DD6E}"/>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551-4883-AE2D-B6FD2974DD6E}"/>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551-4883-AE2D-B6FD2974DD6E}"/>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F551-4883-AE2D-B6FD2974DD6E}"/>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F551-4883-AE2D-B6FD2974DD6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IL"/>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גיליון1!$A$2:$A$7</c:f>
              <c:strCache>
                <c:ptCount val="6"/>
                <c:pt idx="0">
                  <c:v>Private Car</c:v>
                </c:pt>
                <c:pt idx="1">
                  <c:v>walking</c:v>
                </c:pt>
                <c:pt idx="2">
                  <c:v>Transportation</c:v>
                </c:pt>
                <c:pt idx="3">
                  <c:v>Bus</c:v>
                </c:pt>
                <c:pt idx="4">
                  <c:v>Train</c:v>
                </c:pt>
                <c:pt idx="5">
                  <c:v>Bicycle</c:v>
                </c:pt>
              </c:strCache>
            </c:strRef>
          </c:cat>
          <c:val>
            <c:numRef>
              <c:f>גיליון1!$B$2:$B$7</c:f>
              <c:numCache>
                <c:formatCode>General</c:formatCode>
                <c:ptCount val="6"/>
                <c:pt idx="0">
                  <c:v>43</c:v>
                </c:pt>
                <c:pt idx="1">
                  <c:v>4</c:v>
                </c:pt>
                <c:pt idx="2">
                  <c:v>4</c:v>
                </c:pt>
                <c:pt idx="3">
                  <c:v>30</c:v>
                </c:pt>
                <c:pt idx="4">
                  <c:v>20</c:v>
                </c:pt>
                <c:pt idx="5">
                  <c:v>6</c:v>
                </c:pt>
              </c:numCache>
            </c:numRef>
          </c:val>
          <c:extLst>
            <c:ext xmlns:c16="http://schemas.microsoft.com/office/drawing/2014/chart" uri="{C3380CC4-5D6E-409C-BE32-E72D297353CC}">
              <c16:uniqueId val="{0000000C-F551-4883-AE2D-B6FD2974DD6E}"/>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rgbClr val="FF00FF"/>
              </a:solidFill>
              <a:latin typeface="+mn-lt"/>
              <a:ea typeface="+mn-ea"/>
              <a:cs typeface="+mn-cs"/>
            </a:defRPr>
          </a:pPr>
          <a:endParaRPr lang="en-IL"/>
        </a:p>
      </c:txPr>
    </c:title>
    <c:autoTitleDeleted val="0"/>
    <c:plotArea>
      <c:layout/>
      <c:pieChart>
        <c:varyColors val="1"/>
        <c:ser>
          <c:idx val="0"/>
          <c:order val="0"/>
          <c:tx>
            <c:strRef>
              <c:f>גיליון1!$B$1</c:f>
              <c:strCache>
                <c:ptCount val="1"/>
                <c:pt idx="0">
                  <c:v>Arab in an Arab city</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1E04-405B-8C43-381A0FA9D2E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1E04-405B-8C43-381A0FA9D2E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4722-45D7-935E-6B8D40EA5EFA}"/>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4722-45D7-935E-6B8D40EA5EFA}"/>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4722-45D7-935E-6B8D40EA5EFA}"/>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4722-45D7-935E-6B8D40EA5EF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5000"/>
                        <a:lumOff val="5000"/>
                      </a:schemeClr>
                    </a:solidFill>
                    <a:latin typeface="+mn-lt"/>
                    <a:ea typeface="+mn-ea"/>
                    <a:cs typeface="+mn-cs"/>
                  </a:defRPr>
                </a:pPr>
                <a:endParaRPr lang="en-I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גיליון1!$A$2:$A$4</c:f>
              <c:strCache>
                <c:ptCount val="3"/>
                <c:pt idx="0">
                  <c:v>0 cars</c:v>
                </c:pt>
                <c:pt idx="1">
                  <c:v>1 car</c:v>
                </c:pt>
                <c:pt idx="2">
                  <c:v>2+ cars</c:v>
                </c:pt>
              </c:strCache>
            </c:strRef>
          </c:cat>
          <c:val>
            <c:numRef>
              <c:f>גיליון1!$B$2:$B$4</c:f>
              <c:numCache>
                <c:formatCode>0%</c:formatCode>
                <c:ptCount val="3"/>
                <c:pt idx="0">
                  <c:v>0.1</c:v>
                </c:pt>
                <c:pt idx="1">
                  <c:v>0.54</c:v>
                </c:pt>
                <c:pt idx="2">
                  <c:v>0.36</c:v>
                </c:pt>
              </c:numCache>
            </c:numRef>
          </c:val>
          <c:extLst>
            <c:ext xmlns:c16="http://schemas.microsoft.com/office/drawing/2014/chart" uri="{C3380CC4-5D6E-409C-BE32-E72D297353CC}">
              <c16:uniqueId val="{00000004-1E04-405B-8C43-381A0FA9D2E8}"/>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FF00FF"/>
                </a:solidFill>
                <a:latin typeface="+mn-lt"/>
                <a:ea typeface="+mn-ea"/>
                <a:cs typeface="+mn-cs"/>
              </a:defRPr>
            </a:pPr>
            <a:r>
              <a:rPr lang="en-US">
                <a:solidFill>
                  <a:srgbClr val="FF00FF"/>
                </a:solidFill>
              </a:rPr>
              <a:t>Arab in a Jewish city</a:t>
            </a:r>
          </a:p>
        </c:rich>
      </c:tx>
      <c:layout>
        <c:manualLayout>
          <c:xMode val="edge"/>
          <c:yMode val="edge"/>
          <c:x val="0.22969802193037478"/>
          <c:y val="1.7175373669080521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FF00FF"/>
              </a:solidFill>
              <a:latin typeface="+mn-lt"/>
              <a:ea typeface="+mn-ea"/>
              <a:cs typeface="+mn-cs"/>
            </a:defRPr>
          </a:pPr>
          <a:endParaRPr lang="en-IL"/>
        </a:p>
      </c:txPr>
    </c:title>
    <c:autoTitleDeleted val="0"/>
    <c:plotArea>
      <c:layout/>
      <c:pieChart>
        <c:varyColors val="1"/>
        <c:ser>
          <c:idx val="0"/>
          <c:order val="0"/>
          <c:tx>
            <c:strRef>
              <c:f>גיליון1!$B$1</c:f>
              <c:strCache>
                <c:ptCount val="1"/>
                <c:pt idx="0">
                  <c:v>Arab in a Jewish city</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F02-47FA-9505-AE04EC91B7B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F02-47FA-9505-AE04EC91B7B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F02-47FA-9505-AE04EC91B7B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F02-47FA-9505-AE04EC91B7B0}"/>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FF02-47FA-9505-AE04EC91B7B0}"/>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FF02-47FA-9505-AE04EC91B7B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I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גיליון1!$A$2:$A$4</c:f>
              <c:strCache>
                <c:ptCount val="3"/>
                <c:pt idx="0">
                  <c:v>0 cars</c:v>
                </c:pt>
                <c:pt idx="1">
                  <c:v>1 car</c:v>
                </c:pt>
                <c:pt idx="2">
                  <c:v>2+ cars</c:v>
                </c:pt>
              </c:strCache>
            </c:strRef>
          </c:cat>
          <c:val>
            <c:numRef>
              <c:f>גיליון1!$B$2:$B$4</c:f>
              <c:numCache>
                <c:formatCode>0%</c:formatCode>
                <c:ptCount val="3"/>
                <c:pt idx="0">
                  <c:v>0.12</c:v>
                </c:pt>
                <c:pt idx="1">
                  <c:v>0.54</c:v>
                </c:pt>
                <c:pt idx="2">
                  <c:v>0.35</c:v>
                </c:pt>
              </c:numCache>
            </c:numRef>
          </c:val>
          <c:extLst>
            <c:ext xmlns:c16="http://schemas.microsoft.com/office/drawing/2014/chart" uri="{C3380CC4-5D6E-409C-BE32-E72D297353CC}">
              <c16:uniqueId val="{0000000C-FF02-47FA-9505-AE04EC91B7B0}"/>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modernComment_102_31F3C00C.xml><?xml version="1.0" encoding="utf-8"?>
<p188:cmLst xmlns:a="http://schemas.openxmlformats.org/drawingml/2006/main" xmlns:r="http://schemas.openxmlformats.org/officeDocument/2006/relationships" xmlns:p188="http://schemas.microsoft.com/office/powerpoint/2018/8/main">
  <p188:cm id="{FBD899E6-87F2-4044-9FA3-F5121A7D280D}" authorId="{60A999EC-33D3-B3D6-51B7-9FD02C6DBD37}" created="2023-07-06T06:29:07.105">
    <pc:sldMkLst xmlns:pc="http://schemas.microsoft.com/office/powerpoint/2013/main/command">
      <pc:docMk/>
      <pc:sldMk cId="838057996" sldId="258"/>
    </pc:sldMkLst>
    <p188:replyLst>
      <p188:reply id="{08815DCB-608C-404D-A0BD-51CC21EBA803}" authorId="{60A999EC-33D3-B3D6-51B7-9FD02C6DBD37}" created="2023-07-06T06:29:21.368">
        <p188:txBody>
          <a:bodyPr/>
          <a:lstStyle/>
          <a:p>
            <a:r>
              <a:rPr lang="en-IL"/>
              <a:t>The red text in the independent variables is unreadable.</a:t>
            </a:r>
          </a:p>
        </p188:txBody>
      </p188:reply>
      <p188:reply id="{2B63007E-76C0-4E94-B147-AEF506E86CB6}" authorId="{60A999EC-33D3-B3D6-51B7-9FD02C6DBD37}" created="2023-07-06T06:29:55.196">
        <p188:txBody>
          <a:bodyPr/>
          <a:lstStyle/>
          <a:p>
            <a:r>
              <a:rPr lang="en-IL"/>
              <a:t>Specify which travel behaviors you are going to analyze, so the audience knows what to expect.</a:t>
            </a:r>
          </a:p>
        </p188:txBody>
      </p188:reply>
    </p188:replyLst>
    <p188:txBody>
      <a:bodyPr/>
      <a:lstStyle/>
      <a:p>
        <a:r>
          <a:rPr lang="en-IL"/>
          <a:t>This slide is the same one as the previous one, so you can delete the previous one.</a:t>
        </a:r>
      </a:p>
    </p188:txBody>
  </p188:cm>
</p188:cmLst>
</file>

<file path=ppt/comments/modernComment_22F2_715F1BCA.xml><?xml version="1.0" encoding="utf-8"?>
<p188:cmLst xmlns:a="http://schemas.openxmlformats.org/drawingml/2006/main" xmlns:r="http://schemas.openxmlformats.org/officeDocument/2006/relationships" xmlns:p188="http://schemas.microsoft.com/office/powerpoint/2018/8/main">
  <p188:cm id="{BC93D1D3-2907-4549-BFDF-9A46B5C2FA13}" authorId="{60A999EC-33D3-B3D6-51B7-9FD02C6DBD37}" created="2023-07-06T06:25:36.377">
    <ac:deMkLst xmlns:ac="http://schemas.microsoft.com/office/drawing/2013/main/command">
      <pc:docMk xmlns:pc="http://schemas.microsoft.com/office/powerpoint/2013/main/command"/>
      <pc:sldMk xmlns:pc="http://schemas.microsoft.com/office/powerpoint/2013/main/command" cId="1902058442" sldId="8946"/>
      <ac:spMk id="3" creationId="{741E421F-5D38-0999-4860-6C92F177EBB6}"/>
    </ac:deMkLst>
    <p188:txBody>
      <a:bodyPr/>
      <a:lstStyle/>
      <a:p>
        <a:r>
          <a:rPr lang="en-IL"/>
          <a:t>The selection of towns on the map is no longer in line with the FIVE groups you compare ...</a:t>
        </a:r>
      </a:p>
    </p188:txBody>
  </p188:cm>
</p188:cmLst>
</file>

<file path=ppt/comments/modernComment_2308_3C3D187F.xml><?xml version="1.0" encoding="utf-8"?>
<p188:cmLst xmlns:a="http://schemas.openxmlformats.org/drawingml/2006/main" xmlns:r="http://schemas.openxmlformats.org/officeDocument/2006/relationships" xmlns:p188="http://schemas.microsoft.com/office/powerpoint/2018/8/main">
  <p188:cm id="{BF5B1650-DE58-4212-813F-B6F941078CCA}" authorId="{60A999EC-33D3-B3D6-51B7-9FD02C6DBD37}" created="2023-07-06T11:47:20.482">
    <ac:deMkLst xmlns:ac="http://schemas.microsoft.com/office/drawing/2013/main/command">
      <pc:docMk xmlns:pc="http://schemas.microsoft.com/office/powerpoint/2013/main/command"/>
      <pc:sldMk xmlns:pc="http://schemas.microsoft.com/office/powerpoint/2013/main/command" cId="1010636927" sldId="8968"/>
      <ac:picMk id="12" creationId="{E7629D61-6A54-7F7D-779C-5F1CA8C391D4}"/>
    </ac:deMkLst>
    <p188:txBody>
      <a:bodyPr/>
      <a:lstStyle/>
      <a:p>
        <a:r>
          <a:rPr lang="en-IL"/>
          <a:t>Transportation = public transport?</a:t>
        </a:r>
      </a:p>
    </p188:txBody>
  </p188:cm>
</p188:cmLst>
</file>

<file path=ppt/comments/modernComment_2316_FB7453F.xml><?xml version="1.0" encoding="utf-8"?>
<p188:cmLst xmlns:a="http://schemas.openxmlformats.org/drawingml/2006/main" xmlns:r="http://schemas.openxmlformats.org/officeDocument/2006/relationships" xmlns:p188="http://schemas.microsoft.com/office/powerpoint/2018/8/main">
  <p188:cm id="{E6D97D14-A28A-4301-A7CD-32A52B69CE58}" authorId="{60A999EC-33D3-B3D6-51B7-9FD02C6DBD37}" created="2023-07-06T11:49:16.167">
    <ac:deMkLst xmlns:ac="http://schemas.microsoft.com/office/drawing/2013/main/command">
      <pc:docMk xmlns:pc="http://schemas.microsoft.com/office/powerpoint/2013/main/command"/>
      <pc:sldMk xmlns:pc="http://schemas.microsoft.com/office/powerpoint/2013/main/command" cId="263669055" sldId="8982"/>
      <ac:spMk id="2" creationId="{88B29503-3B21-94D0-FF01-0B7ABCA65ABC}"/>
    </ac:deMkLst>
    <p188:txBody>
      <a:bodyPr/>
      <a:lstStyle/>
      <a:p>
        <a:r>
          <a:rPr lang="en-IL"/>
          <a:t>I would merge some activities together, so that you have less noise but still see the main differences.</a:t>
        </a:r>
      </a:p>
    </p188:txBody>
  </p188:cm>
</p188:cmLst>
</file>

<file path=ppt/comments/modernComment_231E_8B8AAE57.xml><?xml version="1.0" encoding="utf-8"?>
<p188:cmLst xmlns:a="http://schemas.openxmlformats.org/drawingml/2006/main" xmlns:r="http://schemas.openxmlformats.org/officeDocument/2006/relationships" xmlns:p188="http://schemas.microsoft.com/office/powerpoint/2018/8/main">
  <p188:cm id="{531D5431-0FE4-4BA5-AFB8-305947A73F45}" authorId="{60A999EC-33D3-B3D6-51B7-9FD02C6DBD37}" created="2023-07-06T06:35:36.008">
    <pc:sldMkLst xmlns:pc="http://schemas.microsoft.com/office/powerpoint/2013/main/command">
      <pc:docMk/>
      <pc:sldMk cId="2341121623" sldId="8990"/>
    </pc:sldMkLst>
    <p188:txBody>
      <a:bodyPr/>
      <a:lstStyle/>
      <a:p>
        <a:r>
          <a:rPr lang="en-IL"/>
          <a:t>What do you mean by 'number of passengers'?</a:t>
        </a:r>
      </a:p>
    </p188:txBody>
  </p188:cm>
</p188:cmLst>
</file>

<file path=ppt/comments/modernComment_233F_1C95B461.xml><?xml version="1.0" encoding="utf-8"?>
<p188:cmLst xmlns:a="http://schemas.openxmlformats.org/drawingml/2006/main" xmlns:r="http://schemas.openxmlformats.org/officeDocument/2006/relationships" xmlns:p188="http://schemas.microsoft.com/office/powerpoint/2018/8/main">
  <p188:cm id="{E616CF09-7E53-4731-9AEF-A653BF6AF3B2}" authorId="{60A999EC-33D3-B3D6-51B7-9FD02C6DBD37}" created="2023-07-06T06:28:39.022">
    <pc:sldMkLst xmlns:pc="http://schemas.microsoft.com/office/powerpoint/2013/main/command">
      <pc:docMk/>
      <pc:sldMk cId="479573089" sldId="9023"/>
    </pc:sldMkLst>
    <p188:replyLst>
      <p188:reply id="{704C5BE4-FB61-4044-8A8A-DDF250EC6B64}" authorId="{60A999EC-33D3-B3D6-51B7-9FD02C6DBD37}" created="2023-07-06T06:30:30.550">
        <p188:txBody>
          <a:bodyPr/>
          <a:lstStyle/>
          <a:p>
            <a:r>
              <a:rPr lang="en-IL"/>
              <a:t>The numbers on top of each are not necessary.</a:t>
            </a:r>
          </a:p>
        </p188:txBody>
      </p188:reply>
    </p188:replyLst>
    <p188:txBody>
      <a:bodyPr/>
      <a:lstStyle/>
      <a:p>
        <a:r>
          <a:rPr lang="en-IL"/>
          <a:t>Too much information and too small differences. </a:t>
        </a:r>
      </a:p>
    </p188:txBody>
  </p188:cm>
  <p188:cm id="{F7CF1181-BDE9-4B82-A12B-7CAAC3FA4A44}" authorId="{60A999EC-33D3-B3D6-51B7-9FD02C6DBD37}" created="2023-07-06T11:34:01.879">
    <pc:sldMkLst xmlns:pc="http://schemas.microsoft.com/office/powerpoint/2013/main/command">
      <pc:docMk/>
      <pc:sldMk cId="479573089" sldId="9023"/>
    </pc:sldMkLst>
    <p188:txBody>
      <a:bodyPr/>
      <a:lstStyle/>
      <a:p>
        <a:r>
          <a:rPr lang="en-IL"/>
          <a:t>Make sure the font (size of letters) is big enough for all relevant text, also along x and y axis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5700A-338A-44FD-8BB7-297C97B156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1BEDEF-A019-4C46-828C-57DC588EF197}">
      <dgm:prSet custT="1"/>
      <dgm:spPr/>
      <dgm:t>
        <a:bodyPr/>
        <a:lstStyle/>
        <a:p>
          <a:pPr>
            <a:lnSpc>
              <a:spcPct val="150000"/>
            </a:lnSpc>
          </a:pPr>
          <a:r>
            <a:rPr lang="en-US" sz="3200" b="1" dirty="0"/>
            <a:t>Multiple studies show that ethnic minorities exhibit travel behavior patterns that differ from majority populations. </a:t>
          </a:r>
          <a:endParaRPr lang="en-US" sz="3200" dirty="0"/>
        </a:p>
      </dgm:t>
    </dgm:pt>
    <dgm:pt modelId="{0D9A802C-DC6D-434D-803A-0CA210DECB66}" type="parTrans" cxnId="{71B0F8EB-4743-4A69-85CD-3D0CBCAEFDA7}">
      <dgm:prSet/>
      <dgm:spPr/>
      <dgm:t>
        <a:bodyPr/>
        <a:lstStyle/>
        <a:p>
          <a:endParaRPr lang="en-US"/>
        </a:p>
      </dgm:t>
    </dgm:pt>
    <dgm:pt modelId="{FB9CFF7A-B5A1-4980-9388-2BB323DC2B90}" type="sibTrans" cxnId="{71B0F8EB-4743-4A69-85CD-3D0CBCAEFDA7}">
      <dgm:prSet/>
      <dgm:spPr/>
      <dgm:t>
        <a:bodyPr/>
        <a:lstStyle/>
        <a:p>
          <a:endParaRPr lang="en-US"/>
        </a:p>
      </dgm:t>
    </dgm:pt>
    <dgm:pt modelId="{93C2B2E0-BD60-4825-A8D5-BC1E6E2C1244}" type="pres">
      <dgm:prSet presAssocID="{6555700A-338A-44FD-8BB7-297C97B156AA}" presName="linear" presStyleCnt="0">
        <dgm:presLayoutVars>
          <dgm:animLvl val="lvl"/>
          <dgm:resizeHandles val="exact"/>
        </dgm:presLayoutVars>
      </dgm:prSet>
      <dgm:spPr/>
    </dgm:pt>
    <dgm:pt modelId="{D6ADDC86-25FE-46AA-BA86-BE40DEC1D1D9}" type="pres">
      <dgm:prSet presAssocID="{361BEDEF-A019-4C46-828C-57DC588EF197}" presName="parentText" presStyleLbl="node1" presStyleIdx="0" presStyleCnt="1" custScaleX="87503" custScaleY="863793" custLinFactNeighborX="244" custLinFactNeighborY="-36069">
        <dgm:presLayoutVars>
          <dgm:chMax val="0"/>
          <dgm:bulletEnabled val="1"/>
        </dgm:presLayoutVars>
      </dgm:prSet>
      <dgm:spPr/>
    </dgm:pt>
  </dgm:ptLst>
  <dgm:cxnLst>
    <dgm:cxn modelId="{712C2370-29B8-4A10-AF48-7B6D6826EBF3}" type="presOf" srcId="{361BEDEF-A019-4C46-828C-57DC588EF197}" destId="{D6ADDC86-25FE-46AA-BA86-BE40DEC1D1D9}" srcOrd="0" destOrd="0" presId="urn:microsoft.com/office/officeart/2005/8/layout/vList2"/>
    <dgm:cxn modelId="{35FBB88A-F7C5-4F62-A28D-6E1C42BCF43D}" type="presOf" srcId="{6555700A-338A-44FD-8BB7-297C97B156AA}" destId="{93C2B2E0-BD60-4825-A8D5-BC1E6E2C1244}" srcOrd="0" destOrd="0" presId="urn:microsoft.com/office/officeart/2005/8/layout/vList2"/>
    <dgm:cxn modelId="{71B0F8EB-4743-4A69-85CD-3D0CBCAEFDA7}" srcId="{6555700A-338A-44FD-8BB7-297C97B156AA}" destId="{361BEDEF-A019-4C46-828C-57DC588EF197}" srcOrd="0" destOrd="0" parTransId="{0D9A802C-DC6D-434D-803A-0CA210DECB66}" sibTransId="{FB9CFF7A-B5A1-4980-9388-2BB323DC2B90}"/>
    <dgm:cxn modelId="{E8D7C45F-F7C6-4133-8EA0-DA8CE554975B}" type="presParOf" srcId="{93C2B2E0-BD60-4825-A8D5-BC1E6E2C1244}" destId="{D6ADDC86-25FE-46AA-BA86-BE40DEC1D1D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4D7D3-F4EB-447D-8DD6-8ED8EC55DB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he-IL"/>
        </a:p>
      </dgm:t>
    </dgm:pt>
    <dgm:pt modelId="{66E89B18-5651-4F29-AB7B-FB187A59EA41}">
      <dgm:prSet phldrT="[טקסט]"/>
      <dgm:spPr/>
      <dgm:t>
        <a:bodyPr/>
        <a:lstStyle/>
        <a:p>
          <a:pPr rtl="1"/>
          <a:r>
            <a:rPr lang="en-US" dirty="0"/>
            <a:t>Arabs living in Jewish settlements adopt the travel behavior of their local peers</a:t>
          </a:r>
          <a:endParaRPr lang="he-IL" dirty="0"/>
        </a:p>
      </dgm:t>
    </dgm:pt>
    <dgm:pt modelId="{1735B536-206B-4F7B-9DEE-8CED6310514E}" type="parTrans" cxnId="{D129CEB0-CE63-43B2-B374-5CA4C66C2CD2}">
      <dgm:prSet/>
      <dgm:spPr/>
      <dgm:t>
        <a:bodyPr/>
        <a:lstStyle/>
        <a:p>
          <a:pPr rtl="1"/>
          <a:endParaRPr lang="he-IL"/>
        </a:p>
      </dgm:t>
    </dgm:pt>
    <dgm:pt modelId="{C731F19E-2B6C-45DC-A964-E9CB86DC8656}" type="sibTrans" cxnId="{D129CEB0-CE63-43B2-B374-5CA4C66C2CD2}">
      <dgm:prSet/>
      <dgm:spPr/>
      <dgm:t>
        <a:bodyPr/>
        <a:lstStyle/>
        <a:p>
          <a:pPr rtl="1"/>
          <a:endParaRPr lang="he-IL"/>
        </a:p>
      </dgm:t>
    </dgm:pt>
    <dgm:pt modelId="{83228BA4-0D64-4E8E-B5BD-DE19FAE6B47E}">
      <dgm:prSet phldrT="[טקסט]"/>
      <dgm:spPr/>
      <dgm:t>
        <a:bodyPr/>
        <a:lstStyle/>
        <a:p>
          <a:pPr rtl="1"/>
          <a:r>
            <a:rPr lang="en-US" dirty="0"/>
            <a:t> Self-selection</a:t>
          </a:r>
          <a:endParaRPr lang="he-IL" dirty="0"/>
        </a:p>
      </dgm:t>
    </dgm:pt>
    <dgm:pt modelId="{6BC0D954-E94E-4773-923B-259B16425B22}" type="parTrans" cxnId="{09F2C39F-31B6-40D5-951F-A3E70735E927}">
      <dgm:prSet/>
      <dgm:spPr/>
      <dgm:t>
        <a:bodyPr/>
        <a:lstStyle/>
        <a:p>
          <a:pPr rtl="1"/>
          <a:endParaRPr lang="he-IL"/>
        </a:p>
      </dgm:t>
    </dgm:pt>
    <dgm:pt modelId="{590A15B7-91C9-4A63-8EB2-9E74090171DE}" type="sibTrans" cxnId="{09F2C39F-31B6-40D5-951F-A3E70735E927}">
      <dgm:prSet/>
      <dgm:spPr/>
      <dgm:t>
        <a:bodyPr/>
        <a:lstStyle/>
        <a:p>
          <a:pPr rtl="1"/>
          <a:endParaRPr lang="he-IL"/>
        </a:p>
      </dgm:t>
    </dgm:pt>
    <dgm:pt modelId="{DDF4C1B3-80EC-43CD-A194-43FA70C85430}">
      <dgm:prSet phldrT="[טקסט]"/>
      <dgm:spPr/>
      <dgm:t>
        <a:bodyPr/>
        <a:lstStyle/>
        <a:p>
          <a:pPr rtl="1"/>
          <a:r>
            <a:rPr lang="en-US" dirty="0"/>
            <a:t>Assimilation</a:t>
          </a:r>
          <a:endParaRPr lang="he-IL" dirty="0"/>
        </a:p>
      </dgm:t>
    </dgm:pt>
    <dgm:pt modelId="{64982BCB-E789-447B-99CA-F6559E5C157E}" type="parTrans" cxnId="{074AF4E3-8E35-41B5-B3C2-FF0BFE5E699D}">
      <dgm:prSet/>
      <dgm:spPr/>
      <dgm:t>
        <a:bodyPr/>
        <a:lstStyle/>
        <a:p>
          <a:pPr rtl="1"/>
          <a:endParaRPr lang="he-IL"/>
        </a:p>
      </dgm:t>
    </dgm:pt>
    <dgm:pt modelId="{A35CBA65-CFEC-49D4-B021-9FF6EEA2F6B6}" type="sibTrans" cxnId="{074AF4E3-8E35-41B5-B3C2-FF0BFE5E699D}">
      <dgm:prSet/>
      <dgm:spPr/>
      <dgm:t>
        <a:bodyPr/>
        <a:lstStyle/>
        <a:p>
          <a:pPr rtl="1"/>
          <a:endParaRPr lang="he-IL"/>
        </a:p>
      </dgm:t>
    </dgm:pt>
    <dgm:pt modelId="{CE6316AE-FAE6-4779-8766-4CB7A8228EB6}" type="pres">
      <dgm:prSet presAssocID="{48E4D7D3-F4EB-447D-8DD6-8ED8EC55DBDD}" presName="cycle" presStyleCnt="0">
        <dgm:presLayoutVars>
          <dgm:chMax val="1"/>
          <dgm:dir/>
          <dgm:animLvl val="ctr"/>
          <dgm:resizeHandles val="exact"/>
        </dgm:presLayoutVars>
      </dgm:prSet>
      <dgm:spPr/>
    </dgm:pt>
    <dgm:pt modelId="{A86B661E-1BCE-4CF6-AB83-9E2C95C543DB}" type="pres">
      <dgm:prSet presAssocID="{66E89B18-5651-4F29-AB7B-FB187A59EA41}" presName="centerShape" presStyleLbl="node0" presStyleIdx="0" presStyleCnt="1" custScaleX="125744"/>
      <dgm:spPr/>
    </dgm:pt>
    <dgm:pt modelId="{5A996ABE-7B8D-40E9-9412-373FFEC9DE48}" type="pres">
      <dgm:prSet presAssocID="{6BC0D954-E94E-4773-923B-259B16425B22}" presName="parTrans" presStyleLbl="bgSibTrans2D1" presStyleIdx="0" presStyleCnt="2"/>
      <dgm:spPr/>
    </dgm:pt>
    <dgm:pt modelId="{902DC50E-F152-47BF-9D31-8C2FA8364C1F}" type="pres">
      <dgm:prSet presAssocID="{83228BA4-0D64-4E8E-B5BD-DE19FAE6B47E}" presName="node" presStyleLbl="node1" presStyleIdx="0" presStyleCnt="2">
        <dgm:presLayoutVars>
          <dgm:bulletEnabled val="1"/>
        </dgm:presLayoutVars>
      </dgm:prSet>
      <dgm:spPr/>
    </dgm:pt>
    <dgm:pt modelId="{120BDD61-5FE2-4C1B-A428-8C0311D4E3E5}" type="pres">
      <dgm:prSet presAssocID="{64982BCB-E789-447B-99CA-F6559E5C157E}" presName="parTrans" presStyleLbl="bgSibTrans2D1" presStyleIdx="1" presStyleCnt="2"/>
      <dgm:spPr/>
    </dgm:pt>
    <dgm:pt modelId="{84ABBD71-75BC-4172-913D-A2E07BA1B4C3}" type="pres">
      <dgm:prSet presAssocID="{DDF4C1B3-80EC-43CD-A194-43FA70C85430}" presName="node" presStyleLbl="node1" presStyleIdx="1" presStyleCnt="2">
        <dgm:presLayoutVars>
          <dgm:bulletEnabled val="1"/>
        </dgm:presLayoutVars>
      </dgm:prSet>
      <dgm:spPr/>
    </dgm:pt>
  </dgm:ptLst>
  <dgm:cxnLst>
    <dgm:cxn modelId="{BDF4CB55-2111-4A06-8B7F-3AA71A09F902}" type="presOf" srcId="{64982BCB-E789-447B-99CA-F6559E5C157E}" destId="{120BDD61-5FE2-4C1B-A428-8C0311D4E3E5}" srcOrd="0" destOrd="0" presId="urn:microsoft.com/office/officeart/2005/8/layout/radial4"/>
    <dgm:cxn modelId="{DF0E866B-E491-438D-B136-23A4F8A585DA}" type="presOf" srcId="{83228BA4-0D64-4E8E-B5BD-DE19FAE6B47E}" destId="{902DC50E-F152-47BF-9D31-8C2FA8364C1F}" srcOrd="0" destOrd="0" presId="urn:microsoft.com/office/officeart/2005/8/layout/radial4"/>
    <dgm:cxn modelId="{09F2C39F-31B6-40D5-951F-A3E70735E927}" srcId="{66E89B18-5651-4F29-AB7B-FB187A59EA41}" destId="{83228BA4-0D64-4E8E-B5BD-DE19FAE6B47E}" srcOrd="0" destOrd="0" parTransId="{6BC0D954-E94E-4773-923B-259B16425B22}" sibTransId="{590A15B7-91C9-4A63-8EB2-9E74090171DE}"/>
    <dgm:cxn modelId="{E49C4BA2-323B-45DA-AC24-CF8DCC71ACDC}" type="presOf" srcId="{66E89B18-5651-4F29-AB7B-FB187A59EA41}" destId="{A86B661E-1BCE-4CF6-AB83-9E2C95C543DB}" srcOrd="0" destOrd="0" presId="urn:microsoft.com/office/officeart/2005/8/layout/radial4"/>
    <dgm:cxn modelId="{D129CEB0-CE63-43B2-B374-5CA4C66C2CD2}" srcId="{48E4D7D3-F4EB-447D-8DD6-8ED8EC55DBDD}" destId="{66E89B18-5651-4F29-AB7B-FB187A59EA41}" srcOrd="0" destOrd="0" parTransId="{1735B536-206B-4F7B-9DEE-8CED6310514E}" sibTransId="{C731F19E-2B6C-45DC-A964-E9CB86DC8656}"/>
    <dgm:cxn modelId="{3C25F8BF-6ECF-49A3-BAD0-1965AA831D9D}" type="presOf" srcId="{48E4D7D3-F4EB-447D-8DD6-8ED8EC55DBDD}" destId="{CE6316AE-FAE6-4779-8766-4CB7A8228EB6}" srcOrd="0" destOrd="0" presId="urn:microsoft.com/office/officeart/2005/8/layout/radial4"/>
    <dgm:cxn modelId="{0414D7E3-9532-4ACA-A517-B7FC23C139C3}" type="presOf" srcId="{DDF4C1B3-80EC-43CD-A194-43FA70C85430}" destId="{84ABBD71-75BC-4172-913D-A2E07BA1B4C3}" srcOrd="0" destOrd="0" presId="urn:microsoft.com/office/officeart/2005/8/layout/radial4"/>
    <dgm:cxn modelId="{074AF4E3-8E35-41B5-B3C2-FF0BFE5E699D}" srcId="{66E89B18-5651-4F29-AB7B-FB187A59EA41}" destId="{DDF4C1B3-80EC-43CD-A194-43FA70C85430}" srcOrd="1" destOrd="0" parTransId="{64982BCB-E789-447B-99CA-F6559E5C157E}" sibTransId="{A35CBA65-CFEC-49D4-B021-9FF6EEA2F6B6}"/>
    <dgm:cxn modelId="{6475BEFB-8BDD-47BA-A240-24BB5A9F1394}" type="presOf" srcId="{6BC0D954-E94E-4773-923B-259B16425B22}" destId="{5A996ABE-7B8D-40E9-9412-373FFEC9DE48}" srcOrd="0" destOrd="0" presId="urn:microsoft.com/office/officeart/2005/8/layout/radial4"/>
    <dgm:cxn modelId="{078DB924-1A2D-4DBD-884C-F79F240BF641}" type="presParOf" srcId="{CE6316AE-FAE6-4779-8766-4CB7A8228EB6}" destId="{A86B661E-1BCE-4CF6-AB83-9E2C95C543DB}" srcOrd="0" destOrd="0" presId="urn:microsoft.com/office/officeart/2005/8/layout/radial4"/>
    <dgm:cxn modelId="{EA71DE73-6D5A-40D4-A6D8-6FA8034BC707}" type="presParOf" srcId="{CE6316AE-FAE6-4779-8766-4CB7A8228EB6}" destId="{5A996ABE-7B8D-40E9-9412-373FFEC9DE48}" srcOrd="1" destOrd="0" presId="urn:microsoft.com/office/officeart/2005/8/layout/radial4"/>
    <dgm:cxn modelId="{513C5D8E-6A14-4F25-8D2C-9F98FEDA5B7F}" type="presParOf" srcId="{CE6316AE-FAE6-4779-8766-4CB7A8228EB6}" destId="{902DC50E-F152-47BF-9D31-8C2FA8364C1F}" srcOrd="2" destOrd="0" presId="urn:microsoft.com/office/officeart/2005/8/layout/radial4"/>
    <dgm:cxn modelId="{69AECB60-FA3F-4D07-9B1D-BDCA454E3AD1}" type="presParOf" srcId="{CE6316AE-FAE6-4779-8766-4CB7A8228EB6}" destId="{120BDD61-5FE2-4C1B-A428-8C0311D4E3E5}" srcOrd="3" destOrd="0" presId="urn:microsoft.com/office/officeart/2005/8/layout/radial4"/>
    <dgm:cxn modelId="{013FEC91-4504-43F4-84D6-CF05FCBDB5DD}" type="presParOf" srcId="{CE6316AE-FAE6-4779-8766-4CB7A8228EB6}" destId="{84ABBD71-75BC-4172-913D-A2E07BA1B4C3}"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DDC86-25FE-46AA-BA86-BE40DEC1D1D9}">
      <dsp:nvSpPr>
        <dsp:cNvPr id="0" name=""/>
        <dsp:cNvSpPr/>
      </dsp:nvSpPr>
      <dsp:spPr>
        <a:xfrm>
          <a:off x="1363556" y="297075"/>
          <a:ext cx="8751693" cy="33318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50000"/>
            </a:lnSpc>
            <a:spcBef>
              <a:spcPct val="0"/>
            </a:spcBef>
            <a:spcAft>
              <a:spcPct val="35000"/>
            </a:spcAft>
            <a:buNone/>
          </a:pPr>
          <a:r>
            <a:rPr lang="en-US" sz="3200" b="1" kern="1200" dirty="0"/>
            <a:t>Multiple studies show that ethnic minorities exhibit travel behavior patterns that differ from majority populations. </a:t>
          </a:r>
          <a:endParaRPr lang="en-US" sz="3200" kern="1200" dirty="0"/>
        </a:p>
      </dsp:txBody>
      <dsp:txXfrm>
        <a:off x="1526203" y="459722"/>
        <a:ext cx="8426399" cy="3006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B661E-1BCE-4CF6-AB83-9E2C95C543DB}">
      <dsp:nvSpPr>
        <dsp:cNvPr id="0" name=""/>
        <dsp:cNvSpPr/>
      </dsp:nvSpPr>
      <dsp:spPr>
        <a:xfrm>
          <a:off x="3321908" y="2199549"/>
          <a:ext cx="3871782" cy="30790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en-US" sz="2700" kern="1200" dirty="0"/>
            <a:t>Arabs living in Jewish settlements adopt the travel behavior of their local peers</a:t>
          </a:r>
          <a:endParaRPr lang="he-IL" sz="2700" kern="1200" dirty="0"/>
        </a:p>
      </dsp:txBody>
      <dsp:txXfrm>
        <a:off x="3888917" y="2650473"/>
        <a:ext cx="2737764" cy="2177251"/>
      </dsp:txXfrm>
    </dsp:sp>
    <dsp:sp modelId="{5A996ABE-7B8D-40E9-9412-373FFEC9DE48}">
      <dsp:nvSpPr>
        <dsp:cNvPr id="0" name=""/>
        <dsp:cNvSpPr/>
      </dsp:nvSpPr>
      <dsp:spPr>
        <a:xfrm rot="12900000">
          <a:off x="1362337" y="1466012"/>
          <a:ext cx="2551576" cy="8775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2DC50E-F152-47BF-9D31-8C2FA8364C1F}">
      <dsp:nvSpPr>
        <dsp:cNvPr id="0" name=""/>
        <dsp:cNvSpPr/>
      </dsp:nvSpPr>
      <dsp:spPr>
        <a:xfrm>
          <a:off x="130489" y="2963"/>
          <a:ext cx="2925144" cy="2340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rtl="1">
            <a:lnSpc>
              <a:spcPct val="90000"/>
            </a:lnSpc>
            <a:spcBef>
              <a:spcPct val="0"/>
            </a:spcBef>
            <a:spcAft>
              <a:spcPct val="35000"/>
            </a:spcAft>
            <a:buNone/>
          </a:pPr>
          <a:r>
            <a:rPr lang="en-US" sz="4100" kern="1200" dirty="0"/>
            <a:t> Self-selection</a:t>
          </a:r>
          <a:endParaRPr lang="he-IL" sz="4100" kern="1200" dirty="0"/>
        </a:p>
      </dsp:txBody>
      <dsp:txXfrm>
        <a:off x="199029" y="71503"/>
        <a:ext cx="2788064" cy="2203035"/>
      </dsp:txXfrm>
    </dsp:sp>
    <dsp:sp modelId="{120BDD61-5FE2-4C1B-A428-8C0311D4E3E5}">
      <dsp:nvSpPr>
        <dsp:cNvPr id="0" name=""/>
        <dsp:cNvSpPr/>
      </dsp:nvSpPr>
      <dsp:spPr>
        <a:xfrm rot="19500000">
          <a:off x="6601685" y="1466012"/>
          <a:ext cx="2551576" cy="8775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ABBD71-75BC-4172-913D-A2E07BA1B4C3}">
      <dsp:nvSpPr>
        <dsp:cNvPr id="0" name=""/>
        <dsp:cNvSpPr/>
      </dsp:nvSpPr>
      <dsp:spPr>
        <a:xfrm>
          <a:off x="7459966" y="2963"/>
          <a:ext cx="2925144" cy="2340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rtl="1">
            <a:lnSpc>
              <a:spcPct val="90000"/>
            </a:lnSpc>
            <a:spcBef>
              <a:spcPct val="0"/>
            </a:spcBef>
            <a:spcAft>
              <a:spcPct val="35000"/>
            </a:spcAft>
            <a:buNone/>
          </a:pPr>
          <a:r>
            <a:rPr lang="en-US" sz="4100" kern="1200" dirty="0"/>
            <a:t>Assimilation</a:t>
          </a:r>
          <a:endParaRPr lang="he-IL" sz="4100" kern="1200" dirty="0"/>
        </a:p>
      </dsp:txBody>
      <dsp:txXfrm>
        <a:off x="7528506" y="71503"/>
        <a:ext cx="2788064" cy="22030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9603C-492C-46A0-8937-268B68A04B9A}" type="datetimeFigureOut">
              <a:rPr lang="en-IL" smtClean="0"/>
              <a:t>18/07/2023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0322B-FB69-41F4-B01F-A48164AAC8E6}" type="slidenum">
              <a:rPr lang="en-IL" smtClean="0"/>
              <a:t>‹#›</a:t>
            </a:fld>
            <a:endParaRPr lang="en-IL"/>
          </a:p>
        </p:txBody>
      </p:sp>
    </p:spTree>
    <p:extLst>
      <p:ext uri="{BB962C8B-B14F-4D97-AF65-F5344CB8AC3E}">
        <p14:creationId xmlns:p14="http://schemas.microsoft.com/office/powerpoint/2010/main" val="3353903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indent="457200" algn="l" rtl="1">
              <a:lnSpc>
                <a:spcPct val="150000"/>
              </a:lnSpc>
              <a:spcAft>
                <a:spcPts val="800"/>
              </a:spcAft>
            </a:pPr>
            <a:r>
              <a:rPr lang="en-US" sz="1200" dirty="0">
                <a:effectLst/>
                <a:latin typeface="David" panose="020E0502060401010101" pitchFamily="34" charset="-79"/>
                <a:ea typeface="Calibri" panose="020F0502020204030204" pitchFamily="34" charset="0"/>
                <a:cs typeface="Arial" panose="020B0604020202020204" pitchFamily="34" charset="0"/>
              </a:rPr>
              <a:t>Independent variables: ethnicity (Arab-Jewish), place of residence (Arab settlement or Jewish settlement), socioeconomic status(Socio-demographic characteristics included variables often identified in the literature as associated with changes in travel behaviors and crash involvement: gender, marital status and occupational status)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indent="457200" algn="l" rtl="1">
              <a:lnSpc>
                <a:spcPct val="150000"/>
              </a:lnSpc>
              <a:spcAft>
                <a:spcPts val="800"/>
              </a:spcAft>
            </a:pPr>
            <a:r>
              <a:rPr lang="en-US" sz="1200" dirty="0">
                <a:effectLst/>
                <a:latin typeface="David" panose="020E0502060401010101" pitchFamily="34" charset="-79"/>
                <a:ea typeface="Calibri" panose="020F0502020204030204" pitchFamily="34" charset="0"/>
                <a:cs typeface="Arial" panose="020B0604020202020204" pitchFamily="34" charset="0"/>
              </a:rPr>
              <a:t>Dependent variables: mobility behavior which include the following variables</a:t>
            </a:r>
            <a:r>
              <a:rPr lang="he-IL" sz="1200" dirty="0">
                <a:effectLst/>
                <a:latin typeface="Calibri" panose="020F0502020204030204" pitchFamily="34" charset="0"/>
                <a:ea typeface="Calibri" panose="020F0502020204030204" pitchFamily="34" charset="0"/>
                <a:cs typeface="David" panose="020E0502060401010101" pitchFamily="34" charset="-79"/>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indent="457200" algn="l" rtl="1">
              <a:lnSpc>
                <a:spcPct val="150000"/>
              </a:lnSpc>
              <a:spcAft>
                <a:spcPts val="800"/>
              </a:spcAft>
            </a:pPr>
            <a:r>
              <a:rPr lang="en-US" sz="1200" dirty="0">
                <a:effectLst/>
                <a:latin typeface="David" panose="020E0502060401010101" pitchFamily="34" charset="-79"/>
                <a:ea typeface="Calibri" panose="020F0502020204030204" pitchFamily="34" charset="0"/>
                <a:cs typeface="Arial" panose="020B0604020202020204" pitchFamily="34" charset="0"/>
              </a:rPr>
              <a:t>Accompanying travelers - Travel time - number of passengers - trip duration - trip distance- Activity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0322B-FB69-41F4-B01F-A48164AAC8E6}"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19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A60322B-FB69-41F4-B01F-A48164AAC8E6}" type="slidenum">
              <a:rPr lang="en-IL" smtClean="0"/>
              <a:t>18</a:t>
            </a:fld>
            <a:endParaRPr lang="en-IL"/>
          </a:p>
        </p:txBody>
      </p:sp>
    </p:spTree>
    <p:extLst>
      <p:ext uri="{BB962C8B-B14F-4D97-AF65-F5344CB8AC3E}">
        <p14:creationId xmlns:p14="http://schemas.microsoft.com/office/powerpoint/2010/main" val="380011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FEFC-9629-F465-B1AE-D499744D61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6A8274A8-1265-E961-1FE3-00DCE33E0BB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Tree>
    <p:extLst>
      <p:ext uri="{BB962C8B-B14F-4D97-AF65-F5344CB8AC3E}">
        <p14:creationId xmlns:p14="http://schemas.microsoft.com/office/powerpoint/2010/main" val="2165370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7600-71C2-D9F8-54FD-4DAB018272F2}"/>
              </a:ext>
            </a:extLst>
          </p:cNvPr>
          <p:cNvSpPr>
            <a:spLocks noGrp="1"/>
          </p:cNvSpPr>
          <p:nvPr>
            <p:ph type="title"/>
          </p:nvPr>
        </p:nvSpPr>
        <p:spPr>
          <a:xfrm>
            <a:off x="839788" y="987424"/>
            <a:ext cx="3932237" cy="1069975"/>
          </a:xfrm>
          <a:prstGeom prst="rect">
            <a:avLst/>
          </a:prstGeom>
        </p:spPr>
        <p:txBody>
          <a:bodyPr anchor="b"/>
          <a:lstStyle>
            <a:lvl1pPr>
              <a:defRPr sz="3200"/>
            </a:lvl1pPr>
          </a:lstStyle>
          <a:p>
            <a:r>
              <a:rPr lang="en-US" dirty="0"/>
              <a:t>Click to edit Master title style</a:t>
            </a:r>
            <a:endParaRPr lang="he-IL" dirty="0"/>
          </a:p>
        </p:txBody>
      </p:sp>
      <p:sp>
        <p:nvSpPr>
          <p:cNvPr id="3" name="Picture Placeholder 2">
            <a:extLst>
              <a:ext uri="{FF2B5EF4-FFF2-40B4-BE49-F238E27FC236}">
                <a16:creationId xmlns:a16="http://schemas.microsoft.com/office/drawing/2014/main" id="{420F3108-D292-9D03-7072-F35086B177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Text Placeholder 3">
            <a:extLst>
              <a:ext uri="{FF2B5EF4-FFF2-40B4-BE49-F238E27FC236}">
                <a16:creationId xmlns:a16="http://schemas.microsoft.com/office/drawing/2014/main" id="{A9E4FBED-DDC9-B2B5-1AD7-27358732F4E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C5B66B17-63D5-4ED7-DD60-0013E9D4A129}"/>
              </a:ext>
            </a:extLst>
          </p:cNvPr>
          <p:cNvSpPr txBox="1">
            <a:spLocks/>
          </p:cNvSpPr>
          <p:nvPr userDrawn="1"/>
        </p:nvSpPr>
        <p:spPr>
          <a:xfrm>
            <a:off x="838200" y="79375"/>
            <a:ext cx="10515600" cy="5683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he-IL" dirty="0"/>
          </a:p>
        </p:txBody>
      </p:sp>
    </p:spTree>
    <p:extLst>
      <p:ext uri="{BB962C8B-B14F-4D97-AF65-F5344CB8AC3E}">
        <p14:creationId xmlns:p14="http://schemas.microsoft.com/office/powerpoint/2010/main" val="3438806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746A2C-80F7-7FCD-5927-B43559A88B2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Title 1">
            <a:extLst>
              <a:ext uri="{FF2B5EF4-FFF2-40B4-BE49-F238E27FC236}">
                <a16:creationId xmlns:a16="http://schemas.microsoft.com/office/drawing/2014/main" id="{E4946998-9650-5E9B-FCF2-5A8605AEF4C7}"/>
              </a:ext>
            </a:extLst>
          </p:cNvPr>
          <p:cNvSpPr>
            <a:spLocks noGrp="1"/>
          </p:cNvSpPr>
          <p:nvPr>
            <p:ph type="title"/>
          </p:nvPr>
        </p:nvSpPr>
        <p:spPr>
          <a:xfrm>
            <a:off x="838200" y="79375"/>
            <a:ext cx="10515600" cy="568325"/>
          </a:xfrm>
          <a:prstGeom prst="rect">
            <a:avLst/>
          </a:prstGeom>
        </p:spPr>
        <p:txBody>
          <a:bodyPr/>
          <a:lstStyle/>
          <a:p>
            <a:r>
              <a:rPr lang="en-US" dirty="0"/>
              <a:t>Click to edit Master title style</a:t>
            </a:r>
            <a:endParaRPr lang="he-IL" dirty="0"/>
          </a:p>
        </p:txBody>
      </p:sp>
    </p:spTree>
    <p:extLst>
      <p:ext uri="{BB962C8B-B14F-4D97-AF65-F5344CB8AC3E}">
        <p14:creationId xmlns:p14="http://schemas.microsoft.com/office/powerpoint/2010/main" val="51267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7B106-A51D-B6BA-A27A-B1C81E6E88AE}"/>
              </a:ext>
            </a:extLst>
          </p:cNvPr>
          <p:cNvSpPr>
            <a:spLocks noGrp="1"/>
          </p:cNvSpPr>
          <p:nvPr>
            <p:ph type="title" orient="vert"/>
          </p:nvPr>
        </p:nvSpPr>
        <p:spPr>
          <a:xfrm>
            <a:off x="8724900" y="1009649"/>
            <a:ext cx="2628900" cy="5167313"/>
          </a:xfrm>
          <a:prstGeom prst="rect">
            <a:avLst/>
          </a:prstGeo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2DC42393-4D6F-81BA-D225-9E94AC38FC99}"/>
              </a:ext>
            </a:extLst>
          </p:cNvPr>
          <p:cNvSpPr>
            <a:spLocks noGrp="1"/>
          </p:cNvSpPr>
          <p:nvPr>
            <p:ph type="body" orient="vert" idx="1"/>
          </p:nvPr>
        </p:nvSpPr>
        <p:spPr>
          <a:xfrm>
            <a:off x="838200" y="1009649"/>
            <a:ext cx="7734300" cy="516731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Title 1">
            <a:extLst>
              <a:ext uri="{FF2B5EF4-FFF2-40B4-BE49-F238E27FC236}">
                <a16:creationId xmlns:a16="http://schemas.microsoft.com/office/drawing/2014/main" id="{03F98528-8314-23CC-4922-896AE1644925}"/>
              </a:ext>
            </a:extLst>
          </p:cNvPr>
          <p:cNvSpPr txBox="1">
            <a:spLocks/>
          </p:cNvSpPr>
          <p:nvPr userDrawn="1"/>
        </p:nvSpPr>
        <p:spPr>
          <a:xfrm>
            <a:off x="838200" y="79375"/>
            <a:ext cx="10515600" cy="5683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he-IL" dirty="0"/>
          </a:p>
        </p:txBody>
      </p:sp>
    </p:spTree>
    <p:extLst>
      <p:ext uri="{BB962C8B-B14F-4D97-AF65-F5344CB8AC3E}">
        <p14:creationId xmlns:p14="http://schemas.microsoft.com/office/powerpoint/2010/main" val="274907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66AB9280-8848-7F0C-7E4A-65B16A83928B}"/>
              </a:ext>
            </a:extLst>
          </p:cNvPr>
          <p:cNvSpPr>
            <a:spLocks noGrp="1"/>
          </p:cNvSpPr>
          <p:nvPr>
            <p:ph type="dt" sz="half" idx="10"/>
          </p:nvPr>
        </p:nvSpPr>
        <p:spPr/>
        <p:txBody>
          <a:bodyPr/>
          <a:lstStyle/>
          <a:p>
            <a:fld id="{A2F8232C-8806-4297-94DD-5D57FCD6E568}" type="datetimeFigureOut">
              <a:rPr lang="he-IL" smtClean="0"/>
              <a:t>כ"ט.תמוז.תשפ"ג</a:t>
            </a:fld>
            <a:endParaRPr lang="he-IL"/>
          </a:p>
        </p:txBody>
      </p:sp>
      <p:sp>
        <p:nvSpPr>
          <p:cNvPr id="3" name="מציין מיקום של כותרת תחתונה 2">
            <a:extLst>
              <a:ext uri="{FF2B5EF4-FFF2-40B4-BE49-F238E27FC236}">
                <a16:creationId xmlns:a16="http://schemas.microsoft.com/office/drawing/2014/main" id="{2DD3E6C6-A659-80B0-8F19-14EA0DA55D71}"/>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8E16772E-3760-B146-7022-84200B5AF73E}"/>
              </a:ext>
            </a:extLst>
          </p:cNvPr>
          <p:cNvSpPr>
            <a:spLocks noGrp="1"/>
          </p:cNvSpPr>
          <p:nvPr>
            <p:ph type="sldNum" sz="quarter" idx="12"/>
          </p:nvPr>
        </p:nvSpPr>
        <p:spPr/>
        <p:txBody>
          <a:bodyPr/>
          <a:lstStyle/>
          <a:p>
            <a:fld id="{788B3F48-382A-4AB9-89B4-6A4F63697D10}" type="slidenum">
              <a:rPr lang="he-IL" smtClean="0"/>
              <a:t>‹#›</a:t>
            </a:fld>
            <a:endParaRPr lang="he-IL"/>
          </a:p>
        </p:txBody>
      </p:sp>
    </p:spTree>
    <p:extLst>
      <p:ext uri="{BB962C8B-B14F-4D97-AF65-F5344CB8AC3E}">
        <p14:creationId xmlns:p14="http://schemas.microsoft.com/office/powerpoint/2010/main" val="196729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D695-FD00-E274-48C6-55AF1B0046E4}"/>
              </a:ext>
            </a:extLst>
          </p:cNvPr>
          <p:cNvSpPr>
            <a:spLocks noGrp="1"/>
          </p:cNvSpPr>
          <p:nvPr>
            <p:ph type="title"/>
          </p:nvPr>
        </p:nvSpPr>
        <p:spPr>
          <a:xfrm>
            <a:off x="838200" y="79375"/>
            <a:ext cx="10515600" cy="568325"/>
          </a:xfrm>
          <a:prstGeom prst="rect">
            <a:avLst/>
          </a:prstGeom>
        </p:spPr>
        <p:txBody>
          <a:bodyPr/>
          <a:lstStyle/>
          <a:p>
            <a:r>
              <a:rPr lang="en-US" dirty="0"/>
              <a:t>Click to edit Master title style</a:t>
            </a:r>
            <a:endParaRPr lang="he-IL" dirty="0"/>
          </a:p>
        </p:txBody>
      </p:sp>
      <p:sp>
        <p:nvSpPr>
          <p:cNvPr id="3" name="Content Placeholder 2">
            <a:extLst>
              <a:ext uri="{FF2B5EF4-FFF2-40B4-BE49-F238E27FC236}">
                <a16:creationId xmlns:a16="http://schemas.microsoft.com/office/drawing/2014/main" id="{BB9C0051-04B6-F621-0766-6CBEF256C3A3}"/>
              </a:ext>
            </a:extLst>
          </p:cNvPr>
          <p:cNvSpPr>
            <a:spLocks noGrp="1"/>
          </p:cNvSpPr>
          <p:nvPr>
            <p:ph idx="1"/>
          </p:nvPr>
        </p:nvSpPr>
        <p:spPr>
          <a:xfrm>
            <a:off x="838200" y="895350"/>
            <a:ext cx="10515600" cy="5281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19026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174D-7786-0B48-CEB4-11DC65FF2100}"/>
              </a:ext>
            </a:extLst>
          </p:cNvPr>
          <p:cNvSpPr>
            <a:spLocks noGrp="1"/>
          </p:cNvSpPr>
          <p:nvPr>
            <p:ph type="title"/>
          </p:nvPr>
        </p:nvSpPr>
        <p:spPr>
          <a:xfrm>
            <a:off x="831850" y="1443038"/>
            <a:ext cx="10515600" cy="2852737"/>
          </a:xfrm>
          <a:prstGeom prst="rect">
            <a:avLst/>
          </a:prstGeo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D2D2D86D-975C-CD4B-F689-473488A97D69}"/>
              </a:ext>
            </a:extLst>
          </p:cNvPr>
          <p:cNvSpPr>
            <a:spLocks noGrp="1"/>
          </p:cNvSpPr>
          <p:nvPr>
            <p:ph type="body" idx="1"/>
          </p:nvPr>
        </p:nvSpPr>
        <p:spPr>
          <a:xfrm>
            <a:off x="831850" y="43227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F73F490F-0061-2DC5-725A-D13E17AAD473}"/>
              </a:ext>
            </a:extLst>
          </p:cNvPr>
          <p:cNvSpPr txBox="1">
            <a:spLocks/>
          </p:cNvSpPr>
          <p:nvPr userDrawn="1"/>
        </p:nvSpPr>
        <p:spPr>
          <a:xfrm>
            <a:off x="838200" y="79375"/>
            <a:ext cx="10515600" cy="5683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he-IL" dirty="0"/>
          </a:p>
        </p:txBody>
      </p:sp>
    </p:spTree>
    <p:extLst>
      <p:ext uri="{BB962C8B-B14F-4D97-AF65-F5344CB8AC3E}">
        <p14:creationId xmlns:p14="http://schemas.microsoft.com/office/powerpoint/2010/main" val="355129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0E9D6-5A57-AE87-6464-2A2A06BF867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B683DCA8-20F5-C308-37E3-175D0098F02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10103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DAA177C-EB4F-2543-6CB6-DC9952474E29}"/>
              </a:ext>
            </a:extLst>
          </p:cNvPr>
          <p:cNvSpPr>
            <a:spLocks noGrp="1"/>
          </p:cNvSpPr>
          <p:nvPr>
            <p:ph type="title"/>
          </p:nvPr>
        </p:nvSpPr>
        <p:spPr>
          <a:xfrm>
            <a:off x="838200" y="79375"/>
            <a:ext cx="10515600" cy="568325"/>
          </a:xfrm>
          <a:prstGeom prst="rect">
            <a:avLst/>
          </a:prstGeom>
        </p:spPr>
        <p:txBody>
          <a:bodyPr/>
          <a:lstStyle/>
          <a:p>
            <a:r>
              <a:rPr lang="en-US" dirty="0"/>
              <a:t>Click to edit Master title style</a:t>
            </a:r>
            <a:endParaRPr lang="he-IL" dirty="0"/>
          </a:p>
        </p:txBody>
      </p:sp>
    </p:spTree>
    <p:extLst>
      <p:ext uri="{BB962C8B-B14F-4D97-AF65-F5344CB8AC3E}">
        <p14:creationId xmlns:p14="http://schemas.microsoft.com/office/powerpoint/2010/main" val="404585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17ED8A-4ABC-D0CE-213D-AFA96541A65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0DF5AA-FB3A-3C5B-A6BA-BEAC44F486B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930096D1-A446-D9AA-FD31-A4140012A8B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66206-360E-8971-4110-DD6110D12CE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10" name="Title 1">
            <a:extLst>
              <a:ext uri="{FF2B5EF4-FFF2-40B4-BE49-F238E27FC236}">
                <a16:creationId xmlns:a16="http://schemas.microsoft.com/office/drawing/2014/main" id="{EB7DEA2A-5F8E-9B31-BDE1-25D47EFF6D24}"/>
              </a:ext>
            </a:extLst>
          </p:cNvPr>
          <p:cNvSpPr>
            <a:spLocks noGrp="1"/>
          </p:cNvSpPr>
          <p:nvPr>
            <p:ph type="title"/>
          </p:nvPr>
        </p:nvSpPr>
        <p:spPr>
          <a:xfrm>
            <a:off x="838200" y="79375"/>
            <a:ext cx="10515600" cy="568325"/>
          </a:xfrm>
          <a:prstGeom prst="rect">
            <a:avLst/>
          </a:prstGeom>
        </p:spPr>
        <p:txBody>
          <a:bodyPr/>
          <a:lstStyle/>
          <a:p>
            <a:r>
              <a:rPr lang="en-US" dirty="0"/>
              <a:t>Click to edit Master title style</a:t>
            </a:r>
            <a:endParaRPr lang="he-IL" dirty="0"/>
          </a:p>
        </p:txBody>
      </p:sp>
    </p:spTree>
    <p:extLst>
      <p:ext uri="{BB962C8B-B14F-4D97-AF65-F5344CB8AC3E}">
        <p14:creationId xmlns:p14="http://schemas.microsoft.com/office/powerpoint/2010/main" val="202679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907B53-0085-59F5-9405-776BDB97B560}"/>
              </a:ext>
            </a:extLst>
          </p:cNvPr>
          <p:cNvSpPr>
            <a:spLocks noGrp="1"/>
          </p:cNvSpPr>
          <p:nvPr>
            <p:ph type="title"/>
          </p:nvPr>
        </p:nvSpPr>
        <p:spPr>
          <a:xfrm>
            <a:off x="838200" y="79375"/>
            <a:ext cx="10515600" cy="568325"/>
          </a:xfrm>
          <a:prstGeom prst="rect">
            <a:avLst/>
          </a:prstGeom>
        </p:spPr>
        <p:txBody>
          <a:bodyPr/>
          <a:lstStyle/>
          <a:p>
            <a:r>
              <a:rPr lang="en-US" dirty="0"/>
              <a:t>Click to edit Master title style</a:t>
            </a:r>
            <a:endParaRPr lang="he-IL" dirty="0"/>
          </a:p>
        </p:txBody>
      </p:sp>
    </p:spTree>
    <p:extLst>
      <p:ext uri="{BB962C8B-B14F-4D97-AF65-F5344CB8AC3E}">
        <p14:creationId xmlns:p14="http://schemas.microsoft.com/office/powerpoint/2010/main" val="1901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C98FF4-23FE-6C7D-FF7C-CC51C0B3A7EC}"/>
              </a:ext>
            </a:extLst>
          </p:cNvPr>
          <p:cNvSpPr>
            <a:spLocks noGrp="1"/>
          </p:cNvSpPr>
          <p:nvPr>
            <p:ph type="title"/>
          </p:nvPr>
        </p:nvSpPr>
        <p:spPr>
          <a:xfrm>
            <a:off x="838200" y="79375"/>
            <a:ext cx="10515600" cy="568325"/>
          </a:xfrm>
          <a:prstGeom prst="rect">
            <a:avLst/>
          </a:prstGeom>
        </p:spPr>
        <p:txBody>
          <a:bodyPr/>
          <a:lstStyle/>
          <a:p>
            <a:r>
              <a:rPr lang="en-US" dirty="0"/>
              <a:t>Click to edit Master title style</a:t>
            </a:r>
            <a:endParaRPr lang="he-IL" dirty="0"/>
          </a:p>
        </p:txBody>
      </p:sp>
    </p:spTree>
    <p:extLst>
      <p:ext uri="{BB962C8B-B14F-4D97-AF65-F5344CB8AC3E}">
        <p14:creationId xmlns:p14="http://schemas.microsoft.com/office/powerpoint/2010/main" val="276549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DC70-F955-ACA0-AD09-C9408B19EC1C}"/>
              </a:ext>
            </a:extLst>
          </p:cNvPr>
          <p:cNvSpPr>
            <a:spLocks noGrp="1"/>
          </p:cNvSpPr>
          <p:nvPr>
            <p:ph type="title"/>
          </p:nvPr>
        </p:nvSpPr>
        <p:spPr>
          <a:xfrm>
            <a:off x="839788" y="987424"/>
            <a:ext cx="3932237" cy="1069975"/>
          </a:xfrm>
          <a:prstGeom prst="rect">
            <a:avLst/>
          </a:prstGeo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E7F0FC6D-4F87-2124-0AE8-D2C349DDDF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15B6F2DF-07CD-04ED-1CB0-FA91A303597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59C471DD-89FF-D5BD-5670-5B3C7ACBBAD0}"/>
              </a:ext>
            </a:extLst>
          </p:cNvPr>
          <p:cNvSpPr txBox="1">
            <a:spLocks/>
          </p:cNvSpPr>
          <p:nvPr userDrawn="1"/>
        </p:nvSpPr>
        <p:spPr>
          <a:xfrm>
            <a:off x="838200" y="79375"/>
            <a:ext cx="10515600" cy="5683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he-IL" dirty="0"/>
          </a:p>
        </p:txBody>
      </p:sp>
    </p:spTree>
    <p:extLst>
      <p:ext uri="{BB962C8B-B14F-4D97-AF65-F5344CB8AC3E}">
        <p14:creationId xmlns:p14="http://schemas.microsoft.com/office/powerpoint/2010/main" val="297059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8D0C99-8A97-E0BC-978F-EF96E0E22367}"/>
              </a:ext>
            </a:extLst>
          </p:cNvPr>
          <p:cNvSpPr/>
          <p:nvPr userDrawn="1"/>
        </p:nvSpPr>
        <p:spPr>
          <a:xfrm>
            <a:off x="0" y="6438900"/>
            <a:ext cx="12192000" cy="419099"/>
          </a:xfrm>
          <a:prstGeom prst="rect">
            <a:avLst/>
          </a:prstGeom>
          <a:solidFill>
            <a:srgbClr val="67A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7" name="Straight Connector 6">
            <a:extLst>
              <a:ext uri="{FF2B5EF4-FFF2-40B4-BE49-F238E27FC236}">
                <a16:creationId xmlns:a16="http://schemas.microsoft.com/office/drawing/2014/main" id="{424A4ACC-C8B1-B9D3-DC23-A7298B377F0F}"/>
              </a:ext>
            </a:extLst>
          </p:cNvPr>
          <p:cNvCxnSpPr>
            <a:cxnSpLocks/>
          </p:cNvCxnSpPr>
          <p:nvPr userDrawn="1"/>
        </p:nvCxnSpPr>
        <p:spPr>
          <a:xfrm>
            <a:off x="550468" y="709610"/>
            <a:ext cx="11157835" cy="0"/>
          </a:xfrm>
          <a:prstGeom prst="line">
            <a:avLst/>
          </a:prstGeom>
          <a:ln>
            <a:solidFill>
              <a:srgbClr val="67A18F"/>
            </a:solidFill>
          </a:ln>
        </p:spPr>
        <p:style>
          <a:lnRef idx="1">
            <a:schemeClr val="dk1"/>
          </a:lnRef>
          <a:fillRef idx="0">
            <a:schemeClr val="dk1"/>
          </a:fillRef>
          <a:effectRef idx="0">
            <a:schemeClr val="dk1"/>
          </a:effectRef>
          <a:fontRef idx="minor">
            <a:schemeClr val="tx1"/>
          </a:fontRef>
        </p:style>
      </p:cxnSp>
      <p:pic>
        <p:nvPicPr>
          <p:cNvPr id="2" name="Shape 32">
            <a:extLst>
              <a:ext uri="{FF2B5EF4-FFF2-40B4-BE49-F238E27FC236}">
                <a16:creationId xmlns:a16="http://schemas.microsoft.com/office/drawing/2014/main" id="{97E4AEEE-2C53-3D4E-B2BD-AE7040F9A0B8}"/>
              </a:ext>
            </a:extLst>
          </p:cNvPr>
          <p:cNvPicPr preferRelativeResize="0"/>
          <p:nvPr userDrawn="1"/>
        </p:nvPicPr>
        <p:blipFill rotWithShape="1">
          <a:blip r:embed="rId15">
            <a:alphaModFix/>
          </a:blip>
          <a:srcRect/>
          <a:stretch/>
        </p:blipFill>
        <p:spPr>
          <a:xfrm>
            <a:off x="-823457" y="6204990"/>
            <a:ext cx="5957432" cy="1051593"/>
          </a:xfrm>
          <a:prstGeom prst="rect">
            <a:avLst/>
          </a:prstGeom>
          <a:noFill/>
          <a:ln>
            <a:noFill/>
          </a:ln>
        </p:spPr>
      </p:pic>
    </p:spTree>
    <p:extLst>
      <p:ext uri="{BB962C8B-B14F-4D97-AF65-F5344CB8AC3E}">
        <p14:creationId xmlns:p14="http://schemas.microsoft.com/office/powerpoint/2010/main" val="3336592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3" r:id="rId5"/>
    <p:sldLayoutId id="2147483653" r:id="rId6"/>
    <p:sldLayoutId id="2147483654" r:id="rId7"/>
    <p:sldLayoutId id="2147483655" r:id="rId8"/>
    <p:sldLayoutId id="2147483656" r:id="rId9"/>
    <p:sldLayoutId id="2147483657" r:id="rId10"/>
    <p:sldLayoutId id="2147483658" r:id="rId11"/>
    <p:sldLayoutId id="2147483659" r:id="rId12"/>
    <p:sldLayoutId id="2147483664"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microsoft.com/office/2018/10/relationships/comments" Target="../comments/modernComment_2308_3C3D187F.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microsoft.com/office/2018/10/relationships/comments" Target="../comments/modernComment_2316_FB7453F.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13.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microsoft.com/office/2018/10/relationships/comments" Target="../comments/modernComment_231E_8B8AAE5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22F2_715F1BCA.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2_31F3C00C.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233F_1C95B46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31E2DFE-A3C3-60F5-58AA-E54C6AC17808}"/>
              </a:ext>
            </a:extLst>
          </p:cNvPr>
          <p:cNvSpPr>
            <a:spLocks noGrp="1"/>
          </p:cNvSpPr>
          <p:nvPr>
            <p:ph type="ctrTitle"/>
          </p:nvPr>
        </p:nvSpPr>
        <p:spPr>
          <a:xfrm>
            <a:off x="707103" y="1590674"/>
            <a:ext cx="10060514" cy="1838326"/>
          </a:xfrm>
        </p:spPr>
        <p:txBody>
          <a:bodyPr/>
          <a:lstStyle/>
          <a:p>
            <a:br>
              <a:rPr lang="en-US" sz="5400" b="1" kern="1200" dirty="0">
                <a:solidFill>
                  <a:srgbClr val="007434"/>
                </a:solidFill>
                <a:latin typeface="+mj-lt"/>
                <a:ea typeface="+mj-ea"/>
                <a:cs typeface="+mj-cs"/>
              </a:rPr>
            </a:br>
            <a:r>
              <a:rPr lang="en-US" sz="4800" b="1" kern="1200" dirty="0">
                <a:solidFill>
                  <a:srgbClr val="007434"/>
                </a:solidFill>
                <a:latin typeface="+mj-lt"/>
                <a:ea typeface="+mj-ea"/>
                <a:cs typeface="+mj-cs"/>
              </a:rPr>
              <a:t>Travel behavior differences between Arab and Jewish communities in Israel</a:t>
            </a:r>
            <a:endParaRPr lang="en-IL" sz="4000" dirty="0">
              <a:solidFill>
                <a:srgbClr val="007434"/>
              </a:solidFill>
            </a:endParaRPr>
          </a:p>
        </p:txBody>
      </p:sp>
      <p:sp>
        <p:nvSpPr>
          <p:cNvPr id="17" name="Title 10">
            <a:extLst>
              <a:ext uri="{FF2B5EF4-FFF2-40B4-BE49-F238E27FC236}">
                <a16:creationId xmlns:a16="http://schemas.microsoft.com/office/drawing/2014/main" id="{1DA84FE6-92B8-DADE-9C1F-A407FF8C274C}"/>
              </a:ext>
            </a:extLst>
          </p:cNvPr>
          <p:cNvSpPr txBox="1">
            <a:spLocks/>
          </p:cNvSpPr>
          <p:nvPr/>
        </p:nvSpPr>
        <p:spPr>
          <a:xfrm>
            <a:off x="1420495" y="3951266"/>
            <a:ext cx="8258174" cy="2812093"/>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800"/>
              </a:spcAft>
            </a:pPr>
            <a:r>
              <a:rPr lang="en-US" sz="2400" b="1" dirty="0">
                <a:solidFill>
                  <a:srgbClr val="007434"/>
                </a:solidFill>
                <a:latin typeface="David" panose="020E0502060401010101" pitchFamily="34" charset="-79"/>
                <a:cs typeface="David" panose="020E0502060401010101" pitchFamily="34" charset="-79"/>
              </a:rPr>
              <a:t>Diana Saadi and Karel Martens</a:t>
            </a:r>
          </a:p>
          <a:p>
            <a:pPr>
              <a:spcAft>
                <a:spcPts val="800"/>
              </a:spcAft>
            </a:pPr>
            <a:endParaRPr lang="en-US" sz="1800" b="1" dirty="0">
              <a:latin typeface="David" panose="020E0502060401010101" pitchFamily="34" charset="-79"/>
              <a:cs typeface="David" panose="020E0502060401010101" pitchFamily="34" charset="-79"/>
            </a:endParaRPr>
          </a:p>
          <a:p>
            <a:pPr algn="ctr" defTabSz="914378">
              <a:lnSpc>
                <a:spcPct val="110000"/>
              </a:lnSpc>
              <a:spcBef>
                <a:spcPts val="1200"/>
              </a:spcBef>
              <a:buClr>
                <a:srgbClr val="D49F0F"/>
              </a:buClr>
            </a:pPr>
            <a:r>
              <a:rPr lang="en-US" sz="1800" b="1" dirty="0">
                <a:solidFill>
                  <a:srgbClr val="002060"/>
                </a:solidFill>
                <a:latin typeface="David" panose="020E0502060401010101" pitchFamily="34" charset="-79"/>
                <a:cs typeface="David" panose="020E0502060401010101" pitchFamily="34" charset="-79"/>
              </a:rPr>
              <a:t>Faculty of Architecture and Town Planning</a:t>
            </a:r>
          </a:p>
          <a:p>
            <a:pPr algn="ctr" defTabSz="914378">
              <a:lnSpc>
                <a:spcPct val="110000"/>
              </a:lnSpc>
              <a:spcBef>
                <a:spcPts val="1200"/>
              </a:spcBef>
              <a:buClr>
                <a:srgbClr val="D49F0F"/>
              </a:buClr>
            </a:pPr>
            <a:r>
              <a:rPr lang="en-US" sz="1800" b="1" dirty="0">
                <a:solidFill>
                  <a:srgbClr val="002060"/>
                </a:solidFill>
                <a:latin typeface="David" panose="020E0502060401010101" pitchFamily="34" charset="-79"/>
                <a:cs typeface="David" panose="020E0502060401010101" pitchFamily="34" charset="-79"/>
              </a:rPr>
              <a:t>The Fair Transport Lab</a:t>
            </a:r>
          </a:p>
          <a:p>
            <a:pPr>
              <a:spcAft>
                <a:spcPts val="800"/>
              </a:spcAft>
            </a:pPr>
            <a:endParaRPr lang="en-US" sz="2800" b="1" dirty="0"/>
          </a:p>
          <a:p>
            <a:pPr>
              <a:spcAft>
                <a:spcPts val="800"/>
              </a:spcAft>
            </a:pPr>
            <a:endParaRPr lang="en-US" sz="2800" b="1" dirty="0"/>
          </a:p>
          <a:p>
            <a:pPr>
              <a:spcAft>
                <a:spcPts val="800"/>
              </a:spcAft>
            </a:pPr>
            <a:endParaRPr lang="en-US" sz="2800" b="1" dirty="0"/>
          </a:p>
        </p:txBody>
      </p:sp>
      <p:sp>
        <p:nvSpPr>
          <p:cNvPr id="4" name="Subtitle 11">
            <a:extLst>
              <a:ext uri="{FF2B5EF4-FFF2-40B4-BE49-F238E27FC236}">
                <a16:creationId xmlns:a16="http://schemas.microsoft.com/office/drawing/2014/main" id="{91D0BD50-DA45-E084-0D00-538F5B559555}"/>
              </a:ext>
            </a:extLst>
          </p:cNvPr>
          <p:cNvSpPr txBox="1">
            <a:spLocks/>
          </p:cNvSpPr>
          <p:nvPr/>
        </p:nvSpPr>
        <p:spPr>
          <a:xfrm>
            <a:off x="4563545" y="6500685"/>
            <a:ext cx="5115124" cy="26267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buClr>
                <a:srgbClr val="000000"/>
              </a:buClr>
            </a:pPr>
            <a:r>
              <a:rPr lang="en-US" sz="1800" b="1" kern="1200" dirty="0">
                <a:solidFill>
                  <a:schemeClr val="bg1"/>
                </a:solidFill>
                <a:effectLst/>
                <a:latin typeface="+mn-lt"/>
                <a:ea typeface="+mn-ea"/>
                <a:cs typeface="+mn-cs"/>
              </a:rPr>
              <a:t>The Fair Transport Lab                   July 14</a:t>
            </a:r>
            <a:endParaRPr lang="en-US" sz="1800" b="1" kern="1200" dirty="0">
              <a:solidFill>
                <a:schemeClr val="bg1"/>
              </a:solidFill>
              <a:latin typeface="+mn-lt"/>
              <a:ea typeface="+mn-ea"/>
              <a:cs typeface="+mn-cs"/>
            </a:endParaRPr>
          </a:p>
          <a:p>
            <a:pPr marL="0" marR="0" lvl="0" indent="0" algn="ctr"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IL" sz="1400" b="0" i="0" u="none" strike="noStrike" kern="1200" cap="none" spc="0" normalizeH="0" baseline="0" noProof="0" dirty="0">
              <a:ln>
                <a:noFill/>
              </a:ln>
              <a:solidFill>
                <a:prstClr val="white"/>
              </a:solidFill>
              <a:effectLst/>
              <a:uLnTx/>
              <a:uFillTx/>
              <a:latin typeface="Calibri"/>
              <a:ea typeface="+mn-ea"/>
              <a:cs typeface="Calibri"/>
            </a:endParaRPr>
          </a:p>
        </p:txBody>
      </p:sp>
      <p:pic>
        <p:nvPicPr>
          <p:cNvPr id="2" name="תמונה 1">
            <a:extLst>
              <a:ext uri="{FF2B5EF4-FFF2-40B4-BE49-F238E27FC236}">
                <a16:creationId xmlns:a16="http://schemas.microsoft.com/office/drawing/2014/main" id="{6D03B99D-B901-19E6-317F-FDC5BB5DF46E}"/>
              </a:ext>
            </a:extLst>
          </p:cNvPr>
          <p:cNvPicPr>
            <a:picLocks noChangeAspect="1"/>
          </p:cNvPicPr>
          <p:nvPr/>
        </p:nvPicPr>
        <p:blipFill>
          <a:blip r:embed="rId2"/>
          <a:stretch>
            <a:fillRect/>
          </a:stretch>
        </p:blipFill>
        <p:spPr>
          <a:xfrm>
            <a:off x="3930232" y="161924"/>
            <a:ext cx="3190875" cy="1428750"/>
          </a:xfrm>
          <a:prstGeom prst="rect">
            <a:avLst/>
          </a:prstGeom>
        </p:spPr>
      </p:pic>
    </p:spTree>
    <p:extLst>
      <p:ext uri="{BB962C8B-B14F-4D97-AF65-F5344CB8AC3E}">
        <p14:creationId xmlns:p14="http://schemas.microsoft.com/office/powerpoint/2010/main" val="132393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C37227-DDB1-9D87-59BD-C52778A1A6C1}"/>
              </a:ext>
            </a:extLst>
          </p:cNvPr>
          <p:cNvSpPr>
            <a:spLocks noGrp="1"/>
          </p:cNvSpPr>
          <p:nvPr>
            <p:ph type="title"/>
          </p:nvPr>
        </p:nvSpPr>
        <p:spPr/>
        <p:txBody>
          <a:bodyPr/>
          <a:lstStyle/>
          <a:p>
            <a:pPr algn="ctr"/>
            <a:r>
              <a:rPr lang="en-US" sz="3600" b="1" dirty="0">
                <a:solidFill>
                  <a:schemeClr val="accent1">
                    <a:lumMod val="75000"/>
                  </a:schemeClr>
                </a:solidFill>
                <a:latin typeface="David" panose="020E0502060401010101" pitchFamily="34" charset="-79"/>
                <a:ea typeface="Calibri" panose="020F0502020204030204" pitchFamily="34" charset="0"/>
                <a:cs typeface="Arial" panose="020B0604020202020204" pitchFamily="34" charset="0"/>
              </a:rPr>
              <a:t>Daily trips duration  of the groups by gender differences(minutes)</a:t>
            </a:r>
            <a:endParaRPr lang="he-IL" sz="3600" b="1" dirty="0">
              <a:solidFill>
                <a:schemeClr val="accent1">
                  <a:lumMod val="75000"/>
                </a:schemeClr>
              </a:solidFill>
              <a:latin typeface="David" panose="020E0502060401010101" pitchFamily="34" charset="-79"/>
              <a:ea typeface="Calibri" panose="020F0502020204030204" pitchFamily="34" charset="0"/>
              <a:cs typeface="Arial" panose="020B0604020202020204" pitchFamily="34" charset="0"/>
            </a:endParaRPr>
          </a:p>
        </p:txBody>
      </p:sp>
      <p:graphicFrame>
        <p:nvGraphicFramePr>
          <p:cNvPr id="4" name="מציין מיקום תוכן 5">
            <a:extLst>
              <a:ext uri="{FF2B5EF4-FFF2-40B4-BE49-F238E27FC236}">
                <a16:creationId xmlns:a16="http://schemas.microsoft.com/office/drawing/2014/main" id="{7C584171-8101-794C-FBDB-B3AFCD514EEB}"/>
              </a:ext>
            </a:extLst>
          </p:cNvPr>
          <p:cNvGraphicFramePr>
            <a:graphicFrameLocks noGrp="1"/>
          </p:cNvGraphicFramePr>
          <p:nvPr>
            <p:ph idx="1"/>
            <p:extLst>
              <p:ext uri="{D42A27DB-BD31-4B8C-83A1-F6EECF244321}">
                <p14:modId xmlns:p14="http://schemas.microsoft.com/office/powerpoint/2010/main" val="3665233135"/>
              </p:ext>
            </p:extLst>
          </p:nvPr>
        </p:nvGraphicFramePr>
        <p:xfrm>
          <a:off x="838200" y="895350"/>
          <a:ext cx="10515600" cy="5281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910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DE74D7-2119-60AA-6F36-43B7E8788085}"/>
              </a:ext>
            </a:extLst>
          </p:cNvPr>
          <p:cNvSpPr>
            <a:spLocks noGrp="1"/>
          </p:cNvSpPr>
          <p:nvPr>
            <p:ph type="title"/>
          </p:nvPr>
        </p:nvSpPr>
        <p:spPr>
          <a:xfrm>
            <a:off x="1143000" y="698808"/>
            <a:ext cx="10515600" cy="568325"/>
          </a:xfrm>
        </p:spPr>
        <p:txBody>
          <a:bodyPr/>
          <a:lstStyle/>
          <a:p>
            <a:r>
              <a:rPr lang="en-US" sz="3600" b="1" dirty="0">
                <a:solidFill>
                  <a:schemeClr val="accent1">
                    <a:lumMod val="75000"/>
                  </a:schemeClr>
                </a:solidFill>
                <a:latin typeface="David" panose="020E0502060401010101" pitchFamily="34" charset="-79"/>
                <a:ea typeface="Calibri" panose="020F0502020204030204" pitchFamily="34" charset="0"/>
                <a:cs typeface="Arial" panose="020B0604020202020204" pitchFamily="34" charset="0"/>
              </a:rPr>
              <a:t>The distance to work by group and gender </a:t>
            </a:r>
            <a:br>
              <a:rPr lang="he-IL" sz="3600" b="1" i="0" u="none" strike="noStrike" kern="1200" spc="0" baseline="0" dirty="0">
                <a:solidFill>
                  <a:schemeClr val="accent1">
                    <a:lumMod val="75000"/>
                  </a:schemeClr>
                </a:solidFill>
                <a:latin typeface="David" panose="020E0502060401010101" pitchFamily="34" charset="-79"/>
                <a:ea typeface="Calibri" panose="020F0502020204030204" pitchFamily="34" charset="0"/>
                <a:cs typeface="Arial" panose="020B0604020202020204" pitchFamily="34" charset="0"/>
              </a:rPr>
            </a:br>
            <a:br>
              <a:rPr lang="he-IL" dirty="0"/>
            </a:br>
            <a:endParaRPr lang="he-IL" dirty="0"/>
          </a:p>
        </p:txBody>
      </p:sp>
      <p:graphicFrame>
        <p:nvGraphicFramePr>
          <p:cNvPr id="6" name="מציין מיקום תוכן 5">
            <a:extLst>
              <a:ext uri="{FF2B5EF4-FFF2-40B4-BE49-F238E27FC236}">
                <a16:creationId xmlns:a16="http://schemas.microsoft.com/office/drawing/2014/main" id="{2E196679-891B-9810-C862-0B773258D7FC}"/>
              </a:ext>
            </a:extLst>
          </p:cNvPr>
          <p:cNvGraphicFramePr>
            <a:graphicFrameLocks noGrp="1"/>
          </p:cNvGraphicFramePr>
          <p:nvPr>
            <p:ph idx="1"/>
            <p:extLst>
              <p:ext uri="{D42A27DB-BD31-4B8C-83A1-F6EECF244321}">
                <p14:modId xmlns:p14="http://schemas.microsoft.com/office/powerpoint/2010/main" val="758328650"/>
              </p:ext>
            </p:extLst>
          </p:nvPr>
        </p:nvGraphicFramePr>
        <p:xfrm>
          <a:off x="1238249" y="1136978"/>
          <a:ext cx="9715501" cy="45840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491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C37227-DDB1-9D87-59BD-C52778A1A6C1}"/>
              </a:ext>
            </a:extLst>
          </p:cNvPr>
          <p:cNvSpPr>
            <a:spLocks noGrp="1"/>
          </p:cNvSpPr>
          <p:nvPr>
            <p:ph type="title"/>
          </p:nvPr>
        </p:nvSpPr>
        <p:spPr/>
        <p:txBody>
          <a:bodyPr/>
          <a:lstStyle/>
          <a:p>
            <a:pPr algn="ctr"/>
            <a:r>
              <a:rPr lang="en-US" sz="3600" b="1" dirty="0">
                <a:solidFill>
                  <a:schemeClr val="accent1">
                    <a:lumMod val="75000"/>
                  </a:schemeClr>
                </a:solidFill>
                <a:latin typeface="David" panose="020E0502060401010101" pitchFamily="34" charset="-79"/>
                <a:ea typeface="Calibri" panose="020F0502020204030204" pitchFamily="34" charset="0"/>
                <a:cs typeface="Arial" panose="020B0604020202020204" pitchFamily="34" charset="0"/>
              </a:rPr>
              <a:t>Total daily trip duration to work by group and gender (in minutes</a:t>
            </a:r>
            <a:r>
              <a:rPr lang="en-US" sz="2800" b="1" dirty="0">
                <a:solidFill>
                  <a:schemeClr val="accent1">
                    <a:lumMod val="75000"/>
                  </a:schemeClr>
                </a:solidFill>
                <a:latin typeface="David" panose="020E0502060401010101" pitchFamily="34" charset="-79"/>
                <a:ea typeface="Calibri" panose="020F0502020204030204" pitchFamily="34" charset="0"/>
                <a:cs typeface="Arial" panose="020B0604020202020204" pitchFamily="34" charset="0"/>
              </a:rPr>
              <a:t>)</a:t>
            </a:r>
            <a:endParaRPr lang="he-IL" sz="2800" dirty="0">
              <a:solidFill>
                <a:schemeClr val="accent1">
                  <a:lumMod val="75000"/>
                </a:schemeClr>
              </a:solidFill>
            </a:endParaRPr>
          </a:p>
        </p:txBody>
      </p:sp>
      <p:graphicFrame>
        <p:nvGraphicFramePr>
          <p:cNvPr id="4" name="מציין מיקום תוכן 5">
            <a:extLst>
              <a:ext uri="{FF2B5EF4-FFF2-40B4-BE49-F238E27FC236}">
                <a16:creationId xmlns:a16="http://schemas.microsoft.com/office/drawing/2014/main" id="{7C584171-8101-794C-FBDB-B3AFCD514EEB}"/>
              </a:ext>
            </a:extLst>
          </p:cNvPr>
          <p:cNvGraphicFramePr>
            <a:graphicFrameLocks noGrp="1"/>
          </p:cNvGraphicFramePr>
          <p:nvPr>
            <p:ph idx="1"/>
            <p:extLst>
              <p:ext uri="{D42A27DB-BD31-4B8C-83A1-F6EECF244321}">
                <p14:modId xmlns:p14="http://schemas.microsoft.com/office/powerpoint/2010/main" val="1576528290"/>
              </p:ext>
            </p:extLst>
          </p:nvPr>
        </p:nvGraphicFramePr>
        <p:xfrm>
          <a:off x="838200" y="895350"/>
          <a:ext cx="10515600" cy="5281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67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מציין מיקום תוכן 5">
            <a:extLst>
              <a:ext uri="{FF2B5EF4-FFF2-40B4-BE49-F238E27FC236}">
                <a16:creationId xmlns:a16="http://schemas.microsoft.com/office/drawing/2014/main" id="{A56CF0A4-C670-6416-D744-04DE4E1CEBE3}"/>
              </a:ext>
            </a:extLst>
          </p:cNvPr>
          <p:cNvGraphicFramePr>
            <a:graphicFrameLocks/>
          </p:cNvGraphicFramePr>
          <p:nvPr>
            <p:extLst>
              <p:ext uri="{D42A27DB-BD31-4B8C-83A1-F6EECF244321}">
                <p14:modId xmlns:p14="http://schemas.microsoft.com/office/powerpoint/2010/main" val="977959923"/>
              </p:ext>
            </p:extLst>
          </p:nvPr>
        </p:nvGraphicFramePr>
        <p:xfrm>
          <a:off x="586690" y="3586130"/>
          <a:ext cx="3762465" cy="2889185"/>
        </p:xfrm>
        <a:graphic>
          <a:graphicData uri="http://schemas.openxmlformats.org/drawingml/2006/chart">
            <c:chart xmlns:c="http://schemas.openxmlformats.org/drawingml/2006/chart" xmlns:r="http://schemas.openxmlformats.org/officeDocument/2006/relationships" r:id="rId3"/>
          </a:graphicData>
        </a:graphic>
      </p:graphicFrame>
      <p:sp>
        <p:nvSpPr>
          <p:cNvPr id="2" name="כותרת 1">
            <a:extLst>
              <a:ext uri="{FF2B5EF4-FFF2-40B4-BE49-F238E27FC236}">
                <a16:creationId xmlns:a16="http://schemas.microsoft.com/office/drawing/2014/main" id="{88B29503-3B21-94D0-FF01-0B7ABCA65ABC}"/>
              </a:ext>
            </a:extLst>
          </p:cNvPr>
          <p:cNvSpPr>
            <a:spLocks noGrp="1"/>
          </p:cNvSpPr>
          <p:nvPr>
            <p:ph type="title"/>
          </p:nvPr>
        </p:nvSpPr>
        <p:spPr>
          <a:xfrm>
            <a:off x="59453" y="-255150"/>
            <a:ext cx="9710712" cy="1505883"/>
          </a:xfrm>
        </p:spPr>
        <p:txBody>
          <a:bodyPr vert="horz" lIns="91440" tIns="45720" rIns="91440" bIns="45720" rtlCol="0" anchor="ctr">
            <a:normAutofit/>
          </a:bodyPr>
          <a:lstStyle/>
          <a:p>
            <a:r>
              <a:rPr lang="en-US" sz="3200" b="1" dirty="0">
                <a:latin typeface="David" panose="020E0502060401010101" pitchFamily="34" charset="-79"/>
                <a:ea typeface="Calibri" panose="020F0502020204030204" pitchFamily="34" charset="0"/>
              </a:rPr>
              <a:t>The means of travel to work</a:t>
            </a:r>
          </a:p>
        </p:txBody>
      </p:sp>
      <p:graphicFrame>
        <p:nvGraphicFramePr>
          <p:cNvPr id="3" name="מציין מיקום תוכן 5">
            <a:extLst>
              <a:ext uri="{FF2B5EF4-FFF2-40B4-BE49-F238E27FC236}">
                <a16:creationId xmlns:a16="http://schemas.microsoft.com/office/drawing/2014/main" id="{C163FBD1-441E-1B54-244E-27ADADE89AD4}"/>
              </a:ext>
            </a:extLst>
          </p:cNvPr>
          <p:cNvGraphicFramePr>
            <a:graphicFrameLocks/>
          </p:cNvGraphicFramePr>
          <p:nvPr>
            <p:extLst>
              <p:ext uri="{D42A27DB-BD31-4B8C-83A1-F6EECF244321}">
                <p14:modId xmlns:p14="http://schemas.microsoft.com/office/powerpoint/2010/main" val="311023833"/>
              </p:ext>
            </p:extLst>
          </p:nvPr>
        </p:nvGraphicFramePr>
        <p:xfrm>
          <a:off x="4486275" y="3586130"/>
          <a:ext cx="3952965" cy="28891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מציין מיקום תוכן 5">
            <a:extLst>
              <a:ext uri="{FF2B5EF4-FFF2-40B4-BE49-F238E27FC236}">
                <a16:creationId xmlns:a16="http://schemas.microsoft.com/office/drawing/2014/main" id="{22495661-70DB-E24C-D4D8-7C48B2D940B9}"/>
              </a:ext>
            </a:extLst>
          </p:cNvPr>
          <p:cNvGraphicFramePr>
            <a:graphicFrameLocks/>
          </p:cNvGraphicFramePr>
          <p:nvPr>
            <p:extLst>
              <p:ext uri="{D42A27DB-BD31-4B8C-83A1-F6EECF244321}">
                <p14:modId xmlns:p14="http://schemas.microsoft.com/office/powerpoint/2010/main" val="2432884496"/>
              </p:ext>
            </p:extLst>
          </p:nvPr>
        </p:nvGraphicFramePr>
        <p:xfrm>
          <a:off x="4486275" y="644346"/>
          <a:ext cx="3952965" cy="2857096"/>
        </p:xfrm>
        <a:graphic>
          <a:graphicData uri="http://schemas.openxmlformats.org/drawingml/2006/chart">
            <c:chart xmlns:c="http://schemas.openxmlformats.org/drawingml/2006/chart" xmlns:r="http://schemas.openxmlformats.org/officeDocument/2006/relationships" r:id="rId5"/>
          </a:graphicData>
        </a:graphic>
      </p:graphicFrame>
      <p:pic>
        <p:nvPicPr>
          <p:cNvPr id="12" name="תמונה 11">
            <a:extLst>
              <a:ext uri="{FF2B5EF4-FFF2-40B4-BE49-F238E27FC236}">
                <a16:creationId xmlns:a16="http://schemas.microsoft.com/office/drawing/2014/main" id="{E7629D61-6A54-7F7D-779C-5F1CA8C391D4}"/>
              </a:ext>
            </a:extLst>
          </p:cNvPr>
          <p:cNvPicPr>
            <a:picLocks noChangeAspect="1"/>
          </p:cNvPicPr>
          <p:nvPr/>
        </p:nvPicPr>
        <p:blipFill rotWithShape="1">
          <a:blip r:embed="rId6"/>
          <a:srcRect t="86022"/>
          <a:stretch/>
        </p:blipFill>
        <p:spPr>
          <a:xfrm>
            <a:off x="519020" y="1434478"/>
            <a:ext cx="3762465" cy="1276829"/>
          </a:xfrm>
          <a:prstGeom prst="rect">
            <a:avLst/>
          </a:prstGeom>
        </p:spPr>
      </p:pic>
    </p:spTree>
    <p:extLst>
      <p:ext uri="{BB962C8B-B14F-4D97-AF65-F5344CB8AC3E}">
        <p14:creationId xmlns:p14="http://schemas.microsoft.com/office/powerpoint/2010/main" val="1010636927"/>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תוכן 5">
            <a:extLst>
              <a:ext uri="{FF2B5EF4-FFF2-40B4-BE49-F238E27FC236}">
                <a16:creationId xmlns:a16="http://schemas.microsoft.com/office/drawing/2014/main" id="{A56CF0A4-C670-6416-D744-04DE4E1CEBE3}"/>
              </a:ext>
            </a:extLst>
          </p:cNvPr>
          <p:cNvGraphicFramePr>
            <a:graphicFrameLocks/>
          </p:cNvGraphicFramePr>
          <p:nvPr>
            <p:extLst>
              <p:ext uri="{D42A27DB-BD31-4B8C-83A1-F6EECF244321}">
                <p14:modId xmlns:p14="http://schemas.microsoft.com/office/powerpoint/2010/main" val="1712714895"/>
              </p:ext>
            </p:extLst>
          </p:nvPr>
        </p:nvGraphicFramePr>
        <p:xfrm>
          <a:off x="701080" y="3586130"/>
          <a:ext cx="3762465" cy="2759203"/>
        </p:xfrm>
        <a:graphic>
          <a:graphicData uri="http://schemas.openxmlformats.org/drawingml/2006/chart">
            <c:chart xmlns:c="http://schemas.openxmlformats.org/drawingml/2006/chart" xmlns:r="http://schemas.openxmlformats.org/officeDocument/2006/relationships" r:id="rId2"/>
          </a:graphicData>
        </a:graphic>
      </p:graphicFrame>
      <p:sp>
        <p:nvSpPr>
          <p:cNvPr id="2" name="כותרת 1">
            <a:extLst>
              <a:ext uri="{FF2B5EF4-FFF2-40B4-BE49-F238E27FC236}">
                <a16:creationId xmlns:a16="http://schemas.microsoft.com/office/drawing/2014/main" id="{88B29503-3B21-94D0-FF01-0B7ABCA65ABC}"/>
              </a:ext>
            </a:extLst>
          </p:cNvPr>
          <p:cNvSpPr>
            <a:spLocks noGrp="1"/>
          </p:cNvSpPr>
          <p:nvPr>
            <p:ph type="title"/>
          </p:nvPr>
        </p:nvSpPr>
        <p:spPr>
          <a:xfrm>
            <a:off x="59453" y="-255150"/>
            <a:ext cx="10515600" cy="1505883"/>
          </a:xfrm>
        </p:spPr>
        <p:txBody>
          <a:bodyPr vert="horz" lIns="91440" tIns="45720" rIns="91440" bIns="45720" rtlCol="0" anchor="ctr">
            <a:normAutofit/>
          </a:bodyPr>
          <a:lstStyle/>
          <a:p>
            <a:pPr algn="ctr"/>
            <a:r>
              <a:rPr lang="en-US" sz="3200" b="1" dirty="0">
                <a:latin typeface="David" panose="020E0502060401010101" pitchFamily="34" charset="-79"/>
                <a:ea typeface="Calibri" panose="020F0502020204030204" pitchFamily="34" charset="0"/>
              </a:rPr>
              <a:t>The number of vehicles in each household</a:t>
            </a:r>
          </a:p>
        </p:txBody>
      </p:sp>
      <p:graphicFrame>
        <p:nvGraphicFramePr>
          <p:cNvPr id="3" name="מציין מיקום תוכן 5">
            <a:extLst>
              <a:ext uri="{FF2B5EF4-FFF2-40B4-BE49-F238E27FC236}">
                <a16:creationId xmlns:a16="http://schemas.microsoft.com/office/drawing/2014/main" id="{C163FBD1-441E-1B54-244E-27ADADE89AD4}"/>
              </a:ext>
            </a:extLst>
          </p:cNvPr>
          <p:cNvGraphicFramePr>
            <a:graphicFrameLocks/>
          </p:cNvGraphicFramePr>
          <p:nvPr>
            <p:extLst>
              <p:ext uri="{D42A27DB-BD31-4B8C-83A1-F6EECF244321}">
                <p14:modId xmlns:p14="http://schemas.microsoft.com/office/powerpoint/2010/main" val="2599522123"/>
              </p:ext>
            </p:extLst>
          </p:nvPr>
        </p:nvGraphicFramePr>
        <p:xfrm>
          <a:off x="7022646" y="3271870"/>
          <a:ext cx="3952965" cy="27846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מציין מיקום תוכן 5">
            <a:extLst>
              <a:ext uri="{FF2B5EF4-FFF2-40B4-BE49-F238E27FC236}">
                <a16:creationId xmlns:a16="http://schemas.microsoft.com/office/drawing/2014/main" id="{27B97280-D2E1-EB94-DE80-E8ADD38ECB26}"/>
              </a:ext>
            </a:extLst>
          </p:cNvPr>
          <p:cNvGraphicFramePr>
            <a:graphicFrameLocks/>
          </p:cNvGraphicFramePr>
          <p:nvPr>
            <p:extLst>
              <p:ext uri="{D42A27DB-BD31-4B8C-83A1-F6EECF244321}">
                <p14:modId xmlns:p14="http://schemas.microsoft.com/office/powerpoint/2010/main" val="37856169"/>
              </p:ext>
            </p:extLst>
          </p:nvPr>
        </p:nvGraphicFramePr>
        <p:xfrm>
          <a:off x="2666999" y="761769"/>
          <a:ext cx="5845630" cy="3313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3020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תוכן 5">
            <a:extLst>
              <a:ext uri="{FF2B5EF4-FFF2-40B4-BE49-F238E27FC236}">
                <a16:creationId xmlns:a16="http://schemas.microsoft.com/office/drawing/2014/main" id="{A56CF0A4-C670-6416-D744-04DE4E1CEBE3}"/>
              </a:ext>
            </a:extLst>
          </p:cNvPr>
          <p:cNvGraphicFramePr>
            <a:graphicFrameLocks/>
          </p:cNvGraphicFramePr>
          <p:nvPr>
            <p:extLst>
              <p:ext uri="{D42A27DB-BD31-4B8C-83A1-F6EECF244321}">
                <p14:modId xmlns:p14="http://schemas.microsoft.com/office/powerpoint/2010/main" val="3503673107"/>
              </p:ext>
            </p:extLst>
          </p:nvPr>
        </p:nvGraphicFramePr>
        <p:xfrm>
          <a:off x="2903829" y="3539470"/>
          <a:ext cx="3549505" cy="2747026"/>
        </p:xfrm>
        <a:graphic>
          <a:graphicData uri="http://schemas.openxmlformats.org/drawingml/2006/chart">
            <c:chart xmlns:c="http://schemas.openxmlformats.org/drawingml/2006/chart" xmlns:r="http://schemas.openxmlformats.org/officeDocument/2006/relationships" r:id="rId3"/>
          </a:graphicData>
        </a:graphic>
      </p:graphicFrame>
      <p:sp>
        <p:nvSpPr>
          <p:cNvPr id="2" name="כותרת 1">
            <a:extLst>
              <a:ext uri="{FF2B5EF4-FFF2-40B4-BE49-F238E27FC236}">
                <a16:creationId xmlns:a16="http://schemas.microsoft.com/office/drawing/2014/main" id="{88B29503-3B21-94D0-FF01-0B7ABCA65ABC}"/>
              </a:ext>
            </a:extLst>
          </p:cNvPr>
          <p:cNvSpPr>
            <a:spLocks noGrp="1"/>
          </p:cNvSpPr>
          <p:nvPr>
            <p:ph type="title"/>
          </p:nvPr>
        </p:nvSpPr>
        <p:spPr>
          <a:xfrm>
            <a:off x="623962" y="107878"/>
            <a:ext cx="7639050" cy="515814"/>
          </a:xfrm>
        </p:spPr>
        <p:txBody>
          <a:bodyPr vert="horz" lIns="91440" tIns="45720" rIns="91440" bIns="45720" rtlCol="0" anchor="ctr">
            <a:noAutofit/>
          </a:bodyPr>
          <a:lstStyle/>
          <a:p>
            <a:r>
              <a:rPr lang="en-US" sz="2800" b="1" kern="1200" dirty="0">
                <a:solidFill>
                  <a:schemeClr val="accent1"/>
                </a:solidFill>
                <a:latin typeface="+mj-lt"/>
                <a:ea typeface="+mj-ea"/>
                <a:cs typeface="+mj-cs"/>
              </a:rPr>
              <a:t>Travel Motives</a:t>
            </a:r>
          </a:p>
        </p:txBody>
      </p:sp>
      <p:graphicFrame>
        <p:nvGraphicFramePr>
          <p:cNvPr id="3" name="מציין מיקום תוכן 5">
            <a:extLst>
              <a:ext uri="{FF2B5EF4-FFF2-40B4-BE49-F238E27FC236}">
                <a16:creationId xmlns:a16="http://schemas.microsoft.com/office/drawing/2014/main" id="{C163FBD1-441E-1B54-244E-27ADADE89AD4}"/>
              </a:ext>
            </a:extLst>
          </p:cNvPr>
          <p:cNvGraphicFramePr>
            <a:graphicFrameLocks/>
          </p:cNvGraphicFramePr>
          <p:nvPr>
            <p:extLst>
              <p:ext uri="{D42A27DB-BD31-4B8C-83A1-F6EECF244321}">
                <p14:modId xmlns:p14="http://schemas.microsoft.com/office/powerpoint/2010/main" val="2283742525"/>
              </p:ext>
            </p:extLst>
          </p:nvPr>
        </p:nvGraphicFramePr>
        <p:xfrm>
          <a:off x="6744659" y="3659213"/>
          <a:ext cx="3354029" cy="27805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מציין מיקום תוכן 5">
            <a:extLst>
              <a:ext uri="{FF2B5EF4-FFF2-40B4-BE49-F238E27FC236}">
                <a16:creationId xmlns:a16="http://schemas.microsoft.com/office/drawing/2014/main" id="{22495661-70DB-E24C-D4D8-7C48B2D940B9}"/>
              </a:ext>
            </a:extLst>
          </p:cNvPr>
          <p:cNvGraphicFramePr>
            <a:graphicFrameLocks/>
          </p:cNvGraphicFramePr>
          <p:nvPr>
            <p:extLst>
              <p:ext uri="{D42A27DB-BD31-4B8C-83A1-F6EECF244321}">
                <p14:modId xmlns:p14="http://schemas.microsoft.com/office/powerpoint/2010/main" val="2849810444"/>
              </p:ext>
            </p:extLst>
          </p:nvPr>
        </p:nvGraphicFramePr>
        <p:xfrm>
          <a:off x="5067644" y="734160"/>
          <a:ext cx="3354029" cy="2694840"/>
        </p:xfrm>
        <a:graphic>
          <a:graphicData uri="http://schemas.openxmlformats.org/drawingml/2006/chart">
            <c:chart xmlns:c="http://schemas.openxmlformats.org/drawingml/2006/chart" xmlns:r="http://schemas.openxmlformats.org/officeDocument/2006/relationships" r:id="rId5"/>
          </a:graphicData>
        </a:graphic>
      </p:graphicFrame>
      <p:pic>
        <p:nvPicPr>
          <p:cNvPr id="16" name="תמונה 15">
            <a:extLst>
              <a:ext uri="{FF2B5EF4-FFF2-40B4-BE49-F238E27FC236}">
                <a16:creationId xmlns:a16="http://schemas.microsoft.com/office/drawing/2014/main" id="{0065BAEE-317E-6CB3-000C-4010CC2180EF}"/>
              </a:ext>
            </a:extLst>
          </p:cNvPr>
          <p:cNvPicPr>
            <a:picLocks noChangeAspect="1"/>
          </p:cNvPicPr>
          <p:nvPr/>
        </p:nvPicPr>
        <p:blipFill rotWithShape="1">
          <a:blip r:embed="rId6"/>
          <a:srcRect l="8420" t="72882" r="7236"/>
          <a:stretch/>
        </p:blipFill>
        <p:spPr>
          <a:xfrm>
            <a:off x="508972" y="734161"/>
            <a:ext cx="3549505" cy="2694840"/>
          </a:xfrm>
          <a:prstGeom prst="rect">
            <a:avLst/>
          </a:prstGeom>
        </p:spPr>
      </p:pic>
    </p:spTree>
    <p:extLst>
      <p:ext uri="{BB962C8B-B14F-4D97-AF65-F5344CB8AC3E}">
        <p14:creationId xmlns:p14="http://schemas.microsoft.com/office/powerpoint/2010/main" val="263669055"/>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271A92-ECD5-1655-0C37-061BDA3FDB39}"/>
              </a:ext>
            </a:extLst>
          </p:cNvPr>
          <p:cNvSpPr>
            <a:spLocks noGrp="1"/>
          </p:cNvSpPr>
          <p:nvPr>
            <p:ph type="title"/>
          </p:nvPr>
        </p:nvSpPr>
        <p:spPr>
          <a:xfrm>
            <a:off x="772885" y="331302"/>
            <a:ext cx="11282266" cy="568325"/>
          </a:xfrm>
        </p:spPr>
        <p:txBody>
          <a:bodyPr/>
          <a:lstStyle/>
          <a:p>
            <a:r>
              <a:rPr lang="en-US" sz="3200" b="1" dirty="0">
                <a:latin typeface="David" panose="020E0502060401010101" pitchFamily="34" charset="-79"/>
                <a:ea typeface="Calibri" panose="020F0502020204030204" pitchFamily="34" charset="0"/>
              </a:rPr>
              <a:t>The average number of passengers (without the driver) </a:t>
            </a:r>
            <a:br>
              <a:rPr lang="en-US" sz="3200" b="1" dirty="0">
                <a:latin typeface="David" panose="020E0502060401010101" pitchFamily="34" charset="-79"/>
                <a:ea typeface="Calibri" panose="020F0502020204030204" pitchFamily="34" charset="0"/>
              </a:rPr>
            </a:br>
            <a:r>
              <a:rPr lang="en-US" sz="3200" b="1" dirty="0">
                <a:latin typeface="David" panose="020E0502060401010101" pitchFamily="34" charset="-79"/>
                <a:ea typeface="Calibri" panose="020F0502020204030204" pitchFamily="34" charset="0"/>
              </a:rPr>
              <a:t>Jews and Arabs from different communities by gender</a:t>
            </a:r>
            <a:br>
              <a:rPr lang="en-US" sz="2400" b="1" i="1" dirty="0">
                <a:solidFill>
                  <a:schemeClr val="accent1"/>
                </a:solidFill>
                <a:effectLst/>
                <a:latin typeface="David" panose="020E0502060401010101" pitchFamily="34" charset="-79"/>
                <a:ea typeface="Calibri" panose="020F0502020204030204" pitchFamily="34" charset="0"/>
                <a:cs typeface="Arial" panose="020B0604020202020204" pitchFamily="34" charset="0"/>
              </a:rPr>
            </a:br>
            <a:br>
              <a:rPr lang="en-US" sz="2400" b="1" i="1" dirty="0">
                <a:solidFill>
                  <a:schemeClr val="accent1"/>
                </a:solidFill>
                <a:effectLst/>
                <a:latin typeface="David" panose="020E0502060401010101" pitchFamily="34" charset="-79"/>
                <a:ea typeface="Calibri" panose="020F0502020204030204" pitchFamily="34" charset="0"/>
                <a:cs typeface="Arial" panose="020B0604020202020204" pitchFamily="34" charset="0"/>
              </a:rPr>
            </a:br>
            <a:br>
              <a:rPr lang="en-US" sz="24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br>
            <a:endParaRPr lang="he-IL" sz="5400" b="1" dirty="0">
              <a:solidFill>
                <a:schemeClr val="accent1"/>
              </a:solidFill>
            </a:endParaRPr>
          </a:p>
        </p:txBody>
      </p:sp>
      <p:graphicFrame>
        <p:nvGraphicFramePr>
          <p:cNvPr id="6" name="מציין מיקום תוכן 5">
            <a:extLst>
              <a:ext uri="{FF2B5EF4-FFF2-40B4-BE49-F238E27FC236}">
                <a16:creationId xmlns:a16="http://schemas.microsoft.com/office/drawing/2014/main" id="{D19207A8-BFC4-2E0F-E15C-D005DCB0F852}"/>
              </a:ext>
            </a:extLst>
          </p:cNvPr>
          <p:cNvGraphicFramePr>
            <a:graphicFrameLocks noGrp="1"/>
          </p:cNvGraphicFramePr>
          <p:nvPr>
            <p:ph idx="1"/>
            <p:extLst>
              <p:ext uri="{D42A27DB-BD31-4B8C-83A1-F6EECF244321}">
                <p14:modId xmlns:p14="http://schemas.microsoft.com/office/powerpoint/2010/main" val="3144787609"/>
              </p:ext>
            </p:extLst>
          </p:nvPr>
        </p:nvGraphicFramePr>
        <p:xfrm>
          <a:off x="838200" y="1530220"/>
          <a:ext cx="10515600" cy="4646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121623"/>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C37227-DDB1-9D87-59BD-C52778A1A6C1}"/>
              </a:ext>
            </a:extLst>
          </p:cNvPr>
          <p:cNvSpPr>
            <a:spLocks noGrp="1"/>
          </p:cNvSpPr>
          <p:nvPr>
            <p:ph type="title"/>
          </p:nvPr>
        </p:nvSpPr>
        <p:spPr>
          <a:xfrm>
            <a:off x="838199" y="79375"/>
            <a:ext cx="10860157" cy="1030968"/>
          </a:xfrm>
        </p:spPr>
        <p:txBody>
          <a:bodyPr/>
          <a:lstStyle/>
          <a:p>
            <a:pPr algn="l" rtl="0">
              <a:lnSpc>
                <a:spcPct val="150000"/>
              </a:lnSpc>
              <a:spcAft>
                <a:spcPts val="600"/>
              </a:spcAft>
            </a:pPr>
            <a:r>
              <a:rPr lang="en-US" sz="2400" b="1" dirty="0"/>
              <a:t>Accompanying travelers - Jews and Arabs from different communities by gender</a:t>
            </a:r>
            <a:br>
              <a:rPr lang="en-US" sz="2800" b="1" dirty="0">
                <a:effectLst/>
                <a:latin typeface="Calibri" panose="020F0502020204030204" pitchFamily="34" charset="0"/>
                <a:ea typeface="Calibri" panose="020F0502020204030204" pitchFamily="34" charset="0"/>
                <a:cs typeface="Arial" panose="020B0604020202020204" pitchFamily="34" charset="0"/>
              </a:rPr>
            </a:b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8" name="מציין מיקום תוכן 7">
            <a:extLst>
              <a:ext uri="{FF2B5EF4-FFF2-40B4-BE49-F238E27FC236}">
                <a16:creationId xmlns:a16="http://schemas.microsoft.com/office/drawing/2014/main" id="{11CFA9FF-8334-4040-63C1-616540B53BD9}"/>
              </a:ext>
            </a:extLst>
          </p:cNvPr>
          <p:cNvGraphicFramePr>
            <a:graphicFrameLocks noGrp="1"/>
          </p:cNvGraphicFramePr>
          <p:nvPr>
            <p:ph idx="1"/>
            <p:extLst>
              <p:ext uri="{D42A27DB-BD31-4B8C-83A1-F6EECF244321}">
                <p14:modId xmlns:p14="http://schemas.microsoft.com/office/powerpoint/2010/main" val="3498048016"/>
              </p:ext>
            </p:extLst>
          </p:nvPr>
        </p:nvGraphicFramePr>
        <p:xfrm>
          <a:off x="667378" y="1365379"/>
          <a:ext cx="5173585" cy="4264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מציין מיקום תוכן 7">
            <a:extLst>
              <a:ext uri="{FF2B5EF4-FFF2-40B4-BE49-F238E27FC236}">
                <a16:creationId xmlns:a16="http://schemas.microsoft.com/office/drawing/2014/main" id="{6E1003E8-C4C6-7B03-74A4-4CB95B30DF52}"/>
              </a:ext>
            </a:extLst>
          </p:cNvPr>
          <p:cNvGraphicFramePr>
            <a:graphicFrameLocks/>
          </p:cNvGraphicFramePr>
          <p:nvPr>
            <p:extLst>
              <p:ext uri="{D42A27DB-BD31-4B8C-83A1-F6EECF244321}">
                <p14:modId xmlns:p14="http://schemas.microsoft.com/office/powerpoint/2010/main" val="3774528157"/>
              </p:ext>
            </p:extLst>
          </p:nvPr>
        </p:nvGraphicFramePr>
        <p:xfrm>
          <a:off x="6614087" y="1365380"/>
          <a:ext cx="4910535" cy="4264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344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B99614-B7ED-6BE9-1E02-E7411B1AAC80}"/>
              </a:ext>
            </a:extLst>
          </p:cNvPr>
          <p:cNvSpPr>
            <a:spLocks noGrp="1"/>
          </p:cNvSpPr>
          <p:nvPr>
            <p:ph type="title"/>
          </p:nvPr>
        </p:nvSpPr>
        <p:spPr>
          <a:xfrm>
            <a:off x="276577" y="223346"/>
            <a:ext cx="11638846" cy="954194"/>
          </a:xfrm>
        </p:spPr>
        <p:txBody>
          <a:bodyPr vert="horz" lIns="91440" tIns="45720" rIns="91440" bIns="45720" rtlCol="0" anchor="t">
            <a:normAutofit/>
          </a:bodyPr>
          <a:lstStyle/>
          <a:p>
            <a:r>
              <a:rPr lang="en-US" sz="3200" b="1" dirty="0"/>
              <a:t>Travel time - Jews and Arabs from different communities by gender</a:t>
            </a:r>
          </a:p>
        </p:txBody>
      </p:sp>
      <p:graphicFrame>
        <p:nvGraphicFramePr>
          <p:cNvPr id="9" name="מציין מיקום תוכן 3">
            <a:extLst>
              <a:ext uri="{FF2B5EF4-FFF2-40B4-BE49-F238E27FC236}">
                <a16:creationId xmlns:a16="http://schemas.microsoft.com/office/drawing/2014/main" id="{69682B34-1718-82FD-82FE-AA121DFA0D6B}"/>
              </a:ext>
            </a:extLst>
          </p:cNvPr>
          <p:cNvGraphicFramePr>
            <a:graphicFrameLocks noGrp="1"/>
          </p:cNvGraphicFramePr>
          <p:nvPr>
            <p:ph idx="1"/>
            <p:extLst>
              <p:ext uri="{D42A27DB-BD31-4B8C-83A1-F6EECF244321}">
                <p14:modId xmlns:p14="http://schemas.microsoft.com/office/powerpoint/2010/main" val="2520660838"/>
              </p:ext>
            </p:extLst>
          </p:nvPr>
        </p:nvGraphicFramePr>
        <p:xfrm>
          <a:off x="276577" y="1324680"/>
          <a:ext cx="11638846" cy="4471632"/>
        </p:xfrm>
        <a:graphic>
          <a:graphicData uri="http://schemas.openxmlformats.org/drawingml/2006/table">
            <a:tbl>
              <a:tblPr firstRow="1" firstCol="1" bandRow="1">
                <a:tableStyleId>{69CF1AB2-1976-4502-BF36-3FF5EA218861}</a:tableStyleId>
              </a:tblPr>
              <a:tblGrid>
                <a:gridCol w="2554377">
                  <a:extLst>
                    <a:ext uri="{9D8B030D-6E8A-4147-A177-3AD203B41FA5}">
                      <a16:colId xmlns:a16="http://schemas.microsoft.com/office/drawing/2014/main" val="3269657018"/>
                    </a:ext>
                  </a:extLst>
                </a:gridCol>
                <a:gridCol w="1756068">
                  <a:extLst>
                    <a:ext uri="{9D8B030D-6E8A-4147-A177-3AD203B41FA5}">
                      <a16:colId xmlns:a16="http://schemas.microsoft.com/office/drawing/2014/main" val="2028449809"/>
                    </a:ext>
                  </a:extLst>
                </a:gridCol>
                <a:gridCol w="1385838">
                  <a:extLst>
                    <a:ext uri="{9D8B030D-6E8A-4147-A177-3AD203B41FA5}">
                      <a16:colId xmlns:a16="http://schemas.microsoft.com/office/drawing/2014/main" val="4130501043"/>
                    </a:ext>
                  </a:extLst>
                </a:gridCol>
                <a:gridCol w="1385838">
                  <a:extLst>
                    <a:ext uri="{9D8B030D-6E8A-4147-A177-3AD203B41FA5}">
                      <a16:colId xmlns:a16="http://schemas.microsoft.com/office/drawing/2014/main" val="181337521"/>
                    </a:ext>
                  </a:extLst>
                </a:gridCol>
                <a:gridCol w="1414821">
                  <a:extLst>
                    <a:ext uri="{9D8B030D-6E8A-4147-A177-3AD203B41FA5}">
                      <a16:colId xmlns:a16="http://schemas.microsoft.com/office/drawing/2014/main" val="922475516"/>
                    </a:ext>
                  </a:extLst>
                </a:gridCol>
                <a:gridCol w="1385838">
                  <a:extLst>
                    <a:ext uri="{9D8B030D-6E8A-4147-A177-3AD203B41FA5}">
                      <a16:colId xmlns:a16="http://schemas.microsoft.com/office/drawing/2014/main" val="2874420437"/>
                    </a:ext>
                  </a:extLst>
                </a:gridCol>
                <a:gridCol w="1756066">
                  <a:extLst>
                    <a:ext uri="{9D8B030D-6E8A-4147-A177-3AD203B41FA5}">
                      <a16:colId xmlns:a16="http://schemas.microsoft.com/office/drawing/2014/main" val="1071376483"/>
                    </a:ext>
                  </a:extLst>
                </a:gridCol>
              </a:tblGrid>
              <a:tr h="570846">
                <a:tc>
                  <a:txBody>
                    <a:bodyPr/>
                    <a:lstStyle/>
                    <a:p>
                      <a:pPr algn="l" rtl="0">
                        <a:lnSpc>
                          <a:spcPct val="150000"/>
                        </a:lnSpc>
                        <a:spcAft>
                          <a:spcPts val="600"/>
                        </a:spcAft>
                      </a:pPr>
                      <a:r>
                        <a:rPr lang="en-US" sz="2400">
                          <a:effectLst/>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57019" marR="57019" marT="0" marB="0"/>
                </a:tc>
                <a:tc gridSpan="3">
                  <a:txBody>
                    <a:bodyPr/>
                    <a:lstStyle/>
                    <a:p>
                      <a:pPr algn="ctr" rtl="0">
                        <a:lnSpc>
                          <a:spcPct val="150000"/>
                        </a:lnSpc>
                        <a:spcAft>
                          <a:spcPts val="600"/>
                        </a:spcAft>
                      </a:pPr>
                      <a:r>
                        <a:rPr lang="en-US" sz="2400" b="1" kern="1200" dirty="0">
                          <a:solidFill>
                            <a:schemeClr val="accent1"/>
                          </a:solidFill>
                          <a:effectLst/>
                          <a:latin typeface="+mn-lt"/>
                          <a:ea typeface="+mn-ea"/>
                          <a:cs typeface="+mn-cs"/>
                        </a:rPr>
                        <a:t>Male</a:t>
                      </a:r>
                    </a:p>
                  </a:txBody>
                  <a:tcPr marL="57019" marR="57019" marT="0" marB="0"/>
                </a:tc>
                <a:tc hMerge="1">
                  <a:txBody>
                    <a:bodyPr/>
                    <a:lstStyle/>
                    <a:p>
                      <a:pPr rtl="1"/>
                      <a:endParaRPr lang="he-IL"/>
                    </a:p>
                  </a:txBody>
                  <a:tcPr/>
                </a:tc>
                <a:tc hMerge="1">
                  <a:txBody>
                    <a:bodyPr/>
                    <a:lstStyle/>
                    <a:p>
                      <a:pPr rtl="1"/>
                      <a:endParaRPr lang="he-IL"/>
                    </a:p>
                  </a:txBody>
                  <a:tcPr/>
                </a:tc>
                <a:tc gridSpan="3">
                  <a:txBody>
                    <a:bodyPr/>
                    <a:lstStyle/>
                    <a:p>
                      <a:pPr algn="ctr" rtl="0">
                        <a:lnSpc>
                          <a:spcPct val="150000"/>
                        </a:lnSpc>
                        <a:spcAft>
                          <a:spcPts val="600"/>
                        </a:spcAft>
                      </a:pPr>
                      <a:r>
                        <a:rPr lang="en-US" sz="2400" dirty="0">
                          <a:solidFill>
                            <a:srgbClr val="FF00FF"/>
                          </a:solidFill>
                          <a:effectLst/>
                        </a:rPr>
                        <a:t>Female</a:t>
                      </a:r>
                      <a:endParaRPr lang="en-US" sz="2400" dirty="0">
                        <a:solidFill>
                          <a:srgbClr val="FF00FF"/>
                        </a:solidFill>
                        <a:effectLst/>
                        <a:latin typeface="Calibri" panose="020F0502020204030204" pitchFamily="34" charset="0"/>
                        <a:ea typeface="Calibri" panose="020F0502020204030204" pitchFamily="34" charset="0"/>
                        <a:cs typeface="Arial" panose="020B0604020202020204" pitchFamily="34" charset="0"/>
                      </a:endParaRPr>
                    </a:p>
                  </a:txBody>
                  <a:tcPr marL="57019" marR="57019" marT="0" marB="0"/>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958984456"/>
                  </a:ext>
                </a:extLst>
              </a:tr>
              <a:tr h="1579158">
                <a:tc>
                  <a:txBody>
                    <a:bodyPr/>
                    <a:lstStyle/>
                    <a:p>
                      <a:pPr algn="l" rtl="0">
                        <a:lnSpc>
                          <a:spcPct val="150000"/>
                        </a:lnSpc>
                        <a:spcAft>
                          <a:spcPts val="600"/>
                        </a:spcAft>
                      </a:pPr>
                      <a:r>
                        <a:rPr lang="en-US" sz="2000" b="1">
                          <a:solidFill>
                            <a:srgbClr val="FF0000"/>
                          </a:solidFill>
                          <a:effectLst/>
                        </a:rPr>
                        <a:t> </a:t>
                      </a:r>
                      <a:endParaRPr lang="en-US" sz="2000" b="1">
                        <a:solidFill>
                          <a:srgbClr val="FF0000"/>
                        </a:solidFill>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tc>
                <a:tc>
                  <a:txBody>
                    <a:bodyPr/>
                    <a:lstStyle/>
                    <a:p>
                      <a:pPr algn="ctr" rtl="0">
                        <a:lnSpc>
                          <a:spcPct val="150000"/>
                        </a:lnSpc>
                        <a:spcAft>
                          <a:spcPts val="600"/>
                        </a:spcAft>
                      </a:pPr>
                      <a:r>
                        <a:rPr lang="en-US" sz="2000" b="1" u="sng" dirty="0">
                          <a:solidFill>
                            <a:srgbClr val="002060"/>
                          </a:solidFill>
                          <a:effectLst/>
                        </a:rPr>
                        <a:t>Jewish in Jewish com'</a:t>
                      </a:r>
                      <a:endParaRPr lang="en-US" sz="2000" b="1" dirty="0">
                        <a:solidFill>
                          <a:srgbClr val="002060"/>
                        </a:solidFill>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tc>
                <a:tc>
                  <a:txBody>
                    <a:bodyPr/>
                    <a:lstStyle/>
                    <a:p>
                      <a:pPr algn="ctr" rtl="0">
                        <a:lnSpc>
                          <a:spcPct val="150000"/>
                        </a:lnSpc>
                        <a:spcAft>
                          <a:spcPts val="600"/>
                        </a:spcAft>
                      </a:pPr>
                      <a:r>
                        <a:rPr lang="en-US" sz="2000" b="1" u="sng">
                          <a:solidFill>
                            <a:srgbClr val="002060"/>
                          </a:solidFill>
                          <a:effectLst/>
                        </a:rPr>
                        <a:t>Arabs in Arabs com'</a:t>
                      </a:r>
                      <a:endParaRPr lang="en-US" sz="2000" b="1">
                        <a:solidFill>
                          <a:srgbClr val="002060"/>
                        </a:solidFill>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tc>
                <a:tc>
                  <a:txBody>
                    <a:bodyPr/>
                    <a:lstStyle/>
                    <a:p>
                      <a:pPr algn="ctr" rtl="0">
                        <a:lnSpc>
                          <a:spcPct val="150000"/>
                        </a:lnSpc>
                        <a:spcAft>
                          <a:spcPts val="600"/>
                        </a:spcAft>
                      </a:pPr>
                      <a:r>
                        <a:rPr lang="en-US" sz="2000" b="1" u="sng" dirty="0">
                          <a:solidFill>
                            <a:srgbClr val="002060"/>
                          </a:solidFill>
                          <a:effectLst/>
                        </a:rPr>
                        <a:t>Arabs in Jewish com'</a:t>
                      </a:r>
                      <a:endParaRPr lang="en-US" sz="2000" b="1" dirty="0">
                        <a:solidFill>
                          <a:srgbClr val="002060"/>
                        </a:solidFill>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tc>
                <a:tc>
                  <a:txBody>
                    <a:bodyPr/>
                    <a:lstStyle/>
                    <a:p>
                      <a:pPr algn="ctr" rtl="0">
                        <a:lnSpc>
                          <a:spcPct val="150000"/>
                        </a:lnSpc>
                        <a:spcAft>
                          <a:spcPts val="600"/>
                        </a:spcAft>
                      </a:pPr>
                      <a:r>
                        <a:rPr lang="en-US" sz="2000" b="1" u="sng" dirty="0">
                          <a:solidFill>
                            <a:srgbClr val="002060"/>
                          </a:solidFill>
                          <a:effectLst/>
                        </a:rPr>
                        <a:t>Jewish in Jewish com'</a:t>
                      </a:r>
                      <a:endParaRPr lang="en-US" sz="2000" b="1" dirty="0">
                        <a:solidFill>
                          <a:srgbClr val="002060"/>
                        </a:solidFill>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tc>
                <a:tc>
                  <a:txBody>
                    <a:bodyPr/>
                    <a:lstStyle/>
                    <a:p>
                      <a:pPr algn="ctr" rtl="0">
                        <a:lnSpc>
                          <a:spcPct val="150000"/>
                        </a:lnSpc>
                        <a:spcAft>
                          <a:spcPts val="600"/>
                        </a:spcAft>
                      </a:pPr>
                      <a:r>
                        <a:rPr lang="en-US" sz="2000" b="1" u="sng" dirty="0">
                          <a:solidFill>
                            <a:srgbClr val="002060"/>
                          </a:solidFill>
                          <a:effectLst/>
                        </a:rPr>
                        <a:t>Arabs in Arabs com'</a:t>
                      </a:r>
                      <a:endParaRPr lang="en-US" sz="2000" b="1" dirty="0">
                        <a:solidFill>
                          <a:srgbClr val="002060"/>
                        </a:solidFill>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tc>
                <a:tc>
                  <a:txBody>
                    <a:bodyPr/>
                    <a:lstStyle/>
                    <a:p>
                      <a:pPr algn="ctr" rtl="0">
                        <a:lnSpc>
                          <a:spcPct val="150000"/>
                        </a:lnSpc>
                        <a:spcAft>
                          <a:spcPts val="600"/>
                        </a:spcAft>
                      </a:pPr>
                      <a:r>
                        <a:rPr lang="en-US" sz="2000" b="1" u="sng" dirty="0">
                          <a:solidFill>
                            <a:srgbClr val="002060"/>
                          </a:solidFill>
                          <a:effectLst/>
                        </a:rPr>
                        <a:t>Arabs in Jewish com'</a:t>
                      </a:r>
                      <a:endParaRPr lang="en-US" sz="2000" b="1" dirty="0">
                        <a:solidFill>
                          <a:srgbClr val="002060"/>
                        </a:solidFill>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tc>
                <a:extLst>
                  <a:ext uri="{0D108BD9-81ED-4DB2-BD59-A6C34878D82A}">
                    <a16:rowId xmlns:a16="http://schemas.microsoft.com/office/drawing/2014/main" val="554132186"/>
                  </a:ext>
                </a:extLst>
              </a:tr>
              <a:tr h="583594">
                <a:tc>
                  <a:txBody>
                    <a:bodyPr/>
                    <a:lstStyle/>
                    <a:p>
                      <a:pPr marL="0" algn="ctr" defTabSz="914400" rtl="0" eaLnBrk="1" latinLnBrk="0" hangingPunct="1">
                        <a:lnSpc>
                          <a:spcPct val="150000"/>
                        </a:lnSpc>
                        <a:spcAft>
                          <a:spcPts val="600"/>
                        </a:spcAft>
                      </a:pPr>
                      <a:r>
                        <a:rPr lang="en-US" sz="2400" b="1" u="sng" kern="1200" dirty="0">
                          <a:solidFill>
                            <a:srgbClr val="002060"/>
                          </a:solidFill>
                          <a:effectLst/>
                          <a:latin typeface="+mn-lt"/>
                          <a:ea typeface="+mn-ea"/>
                          <a:cs typeface="+mn-cs"/>
                        </a:rPr>
                        <a:t>Start of the day</a:t>
                      </a:r>
                    </a:p>
                  </a:txBody>
                  <a:tcPr marL="57019" marR="57019" marT="0" marB="0"/>
                </a:tc>
                <a:tc>
                  <a:txBody>
                    <a:bodyPr/>
                    <a:lstStyle/>
                    <a:p>
                      <a:pPr algn="ctr" rtl="0">
                        <a:lnSpc>
                          <a:spcPct val="150000"/>
                        </a:lnSpc>
                        <a:spcAft>
                          <a:spcPts val="600"/>
                        </a:spcAft>
                      </a:pPr>
                      <a:r>
                        <a:rPr lang="en-US" sz="2400" b="1">
                          <a:effectLst/>
                        </a:rPr>
                        <a:t>17.66%</a:t>
                      </a:r>
                      <a:endParaRPr lang="en-US" sz="24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highlight>
                            <a:srgbClr val="FFFF00"/>
                          </a:highlight>
                        </a:rPr>
                        <a:t>21.75%</a:t>
                      </a:r>
                      <a:endParaRPr lang="en-US" sz="2400" b="1">
                        <a:effectLst/>
                        <a:highlight>
                          <a:srgbClr val="FFFF00"/>
                        </a:highligh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rPr>
                        <a:t>17.76%</a:t>
                      </a:r>
                      <a:endParaRPr lang="en-US" sz="24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rPr>
                        <a:t>18.37%</a:t>
                      </a:r>
                      <a:endParaRPr lang="en-US" sz="24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highlight>
                            <a:srgbClr val="FFFF00"/>
                          </a:highlight>
                        </a:rPr>
                        <a:t>22.56%</a:t>
                      </a:r>
                      <a:endParaRPr lang="en-US" sz="2400" b="1">
                        <a:effectLst/>
                        <a:highlight>
                          <a:srgbClr val="FFFF00"/>
                        </a:highligh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rPr>
                        <a:t>18.35%</a:t>
                      </a:r>
                      <a:endParaRPr lang="en-US" sz="24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extLst>
                  <a:ext uri="{0D108BD9-81ED-4DB2-BD59-A6C34878D82A}">
                    <a16:rowId xmlns:a16="http://schemas.microsoft.com/office/drawing/2014/main" val="3127716726"/>
                  </a:ext>
                </a:extLst>
              </a:tr>
              <a:tr h="583594">
                <a:tc>
                  <a:txBody>
                    <a:bodyPr/>
                    <a:lstStyle/>
                    <a:p>
                      <a:pPr marL="0" algn="ctr" defTabSz="914400" rtl="0" eaLnBrk="1" latinLnBrk="0" hangingPunct="1">
                        <a:lnSpc>
                          <a:spcPct val="150000"/>
                        </a:lnSpc>
                        <a:spcAft>
                          <a:spcPts val="600"/>
                        </a:spcAft>
                      </a:pPr>
                      <a:r>
                        <a:rPr lang="en-US" sz="2400" b="1" u="sng" kern="1200" dirty="0">
                          <a:solidFill>
                            <a:srgbClr val="002060"/>
                          </a:solidFill>
                          <a:effectLst/>
                          <a:latin typeface="+mn-lt"/>
                          <a:ea typeface="+mn-ea"/>
                          <a:cs typeface="+mn-cs"/>
                        </a:rPr>
                        <a:t>During the day</a:t>
                      </a:r>
                    </a:p>
                  </a:txBody>
                  <a:tcPr marL="57019" marR="57019" marT="0" marB="0"/>
                </a:tc>
                <a:tc>
                  <a:txBody>
                    <a:bodyPr/>
                    <a:lstStyle/>
                    <a:p>
                      <a:pPr algn="ctr" rtl="0">
                        <a:lnSpc>
                          <a:spcPct val="150000"/>
                        </a:lnSpc>
                        <a:spcAft>
                          <a:spcPts val="600"/>
                        </a:spcAft>
                      </a:pPr>
                      <a:r>
                        <a:rPr lang="en-US" sz="2400" b="1">
                          <a:effectLst/>
                        </a:rPr>
                        <a:t>62.54%</a:t>
                      </a:r>
                      <a:endParaRPr lang="en-US" sz="24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highlight>
                            <a:srgbClr val="FFFF00"/>
                          </a:highlight>
                        </a:rPr>
                        <a:t>50.95%</a:t>
                      </a:r>
                      <a:endParaRPr lang="en-US" sz="2400" b="1">
                        <a:effectLst/>
                        <a:highlight>
                          <a:srgbClr val="FFFF00"/>
                        </a:highligh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rPr>
                        <a:t>62.72%</a:t>
                      </a:r>
                      <a:endParaRPr lang="en-US" sz="24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rPr>
                        <a:t>60.95%</a:t>
                      </a:r>
                      <a:endParaRPr lang="en-US" sz="24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highlight>
                            <a:srgbClr val="FFFF00"/>
                          </a:highlight>
                        </a:rPr>
                        <a:t>48.12%</a:t>
                      </a:r>
                      <a:endParaRPr lang="en-US" sz="2400" b="1">
                        <a:effectLst/>
                        <a:highlight>
                          <a:srgbClr val="FFFF00"/>
                        </a:highligh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rPr>
                        <a:t>61.69%</a:t>
                      </a:r>
                      <a:endParaRPr lang="en-US" sz="24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extLst>
                  <a:ext uri="{0D108BD9-81ED-4DB2-BD59-A6C34878D82A}">
                    <a16:rowId xmlns:a16="http://schemas.microsoft.com/office/drawing/2014/main" val="534631211"/>
                  </a:ext>
                </a:extLst>
              </a:tr>
              <a:tr h="583594">
                <a:tc>
                  <a:txBody>
                    <a:bodyPr/>
                    <a:lstStyle/>
                    <a:p>
                      <a:pPr marL="0" algn="ctr" defTabSz="914400" rtl="0" eaLnBrk="1" latinLnBrk="0" hangingPunct="1">
                        <a:lnSpc>
                          <a:spcPct val="150000"/>
                        </a:lnSpc>
                        <a:spcAft>
                          <a:spcPts val="600"/>
                        </a:spcAft>
                      </a:pPr>
                      <a:r>
                        <a:rPr lang="en-US" sz="2400" b="1" u="sng" kern="1200" dirty="0">
                          <a:solidFill>
                            <a:srgbClr val="002060"/>
                          </a:solidFill>
                          <a:effectLst/>
                          <a:latin typeface="+mn-lt"/>
                          <a:ea typeface="+mn-ea"/>
                          <a:cs typeface="+mn-cs"/>
                        </a:rPr>
                        <a:t>End of the day</a:t>
                      </a:r>
                    </a:p>
                  </a:txBody>
                  <a:tcPr marL="57019" marR="57019" marT="0" marB="0"/>
                </a:tc>
                <a:tc>
                  <a:txBody>
                    <a:bodyPr/>
                    <a:lstStyle/>
                    <a:p>
                      <a:pPr algn="ctr" rtl="0">
                        <a:lnSpc>
                          <a:spcPct val="150000"/>
                        </a:lnSpc>
                        <a:spcAft>
                          <a:spcPts val="600"/>
                        </a:spcAft>
                      </a:pPr>
                      <a:r>
                        <a:rPr lang="en-US" sz="2400" b="1">
                          <a:effectLst/>
                        </a:rPr>
                        <a:t>17.66%</a:t>
                      </a:r>
                      <a:endParaRPr lang="en-US" sz="24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highlight>
                            <a:srgbClr val="FFFF00"/>
                          </a:highlight>
                        </a:rPr>
                        <a:t>21.75%</a:t>
                      </a:r>
                      <a:endParaRPr lang="en-US" sz="2400" b="1">
                        <a:effectLst/>
                        <a:highlight>
                          <a:srgbClr val="FFFF00"/>
                        </a:highligh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rPr>
                        <a:t>17.76%</a:t>
                      </a:r>
                      <a:endParaRPr lang="en-US" sz="24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rPr>
                        <a:t>18.37%</a:t>
                      </a:r>
                      <a:endParaRPr lang="en-US" sz="24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highlight>
                            <a:srgbClr val="FFFF00"/>
                          </a:highlight>
                        </a:rPr>
                        <a:t>22.56%</a:t>
                      </a:r>
                      <a:endParaRPr lang="en-US" sz="2400" b="1">
                        <a:effectLst/>
                        <a:highlight>
                          <a:srgbClr val="FFFF00"/>
                        </a:highligh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2400" b="1">
                          <a:effectLst/>
                        </a:rPr>
                        <a:t>18.35%</a:t>
                      </a:r>
                      <a:endParaRPr lang="en-US" sz="24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extLst>
                  <a:ext uri="{0D108BD9-81ED-4DB2-BD59-A6C34878D82A}">
                    <a16:rowId xmlns:a16="http://schemas.microsoft.com/office/drawing/2014/main" val="171508784"/>
                  </a:ext>
                </a:extLst>
              </a:tr>
              <a:tr h="570846">
                <a:tc>
                  <a:txBody>
                    <a:bodyPr/>
                    <a:lstStyle/>
                    <a:p>
                      <a:pPr marL="0" algn="ctr" defTabSz="914400" rtl="0" eaLnBrk="1" latinLnBrk="0" hangingPunct="1">
                        <a:lnSpc>
                          <a:spcPct val="150000"/>
                        </a:lnSpc>
                        <a:spcAft>
                          <a:spcPts val="600"/>
                        </a:spcAft>
                      </a:pPr>
                      <a:r>
                        <a:rPr lang="en-US" sz="2400" b="1" u="sng" kern="1200" dirty="0">
                          <a:solidFill>
                            <a:srgbClr val="002060"/>
                          </a:solidFill>
                          <a:effectLst/>
                          <a:latin typeface="+mn-lt"/>
                          <a:ea typeface="+mn-ea"/>
                          <a:cs typeface="+mn-cs"/>
                        </a:rPr>
                        <a:t>No travel</a:t>
                      </a:r>
                    </a:p>
                  </a:txBody>
                  <a:tcPr marL="57019" marR="57019" marT="0" marB="0"/>
                </a:tc>
                <a:tc>
                  <a:txBody>
                    <a:bodyPr/>
                    <a:lstStyle/>
                    <a:p>
                      <a:pPr algn="ctr" rtl="0">
                        <a:lnSpc>
                          <a:spcPct val="150000"/>
                        </a:lnSpc>
                        <a:spcAft>
                          <a:spcPts val="600"/>
                        </a:spcAft>
                      </a:pPr>
                      <a:r>
                        <a:rPr lang="en-US" sz="1800" b="1" dirty="0">
                          <a:effectLst/>
                        </a:rPr>
                        <a:t>2.14%</a:t>
                      </a:r>
                      <a:endParaRPr lang="en-US" sz="1800" b="1" dirty="0">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1800" b="1">
                          <a:effectLst/>
                        </a:rPr>
                        <a:t>5.56%</a:t>
                      </a:r>
                      <a:endParaRPr lang="en-US" sz="18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1800" b="1" dirty="0">
                          <a:effectLst/>
                        </a:rPr>
                        <a:t>1.77%</a:t>
                      </a:r>
                      <a:endParaRPr lang="en-US" sz="1800" b="1" dirty="0">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1800" b="1">
                          <a:effectLst/>
                        </a:rPr>
                        <a:t>2.32%</a:t>
                      </a:r>
                      <a:endParaRPr lang="en-US" sz="18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1800" b="1">
                          <a:effectLst/>
                        </a:rPr>
                        <a:t>6.76%</a:t>
                      </a:r>
                      <a:endParaRPr lang="en-US" sz="1800" b="1">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tc>
                  <a:txBody>
                    <a:bodyPr/>
                    <a:lstStyle/>
                    <a:p>
                      <a:pPr algn="ctr" rtl="0">
                        <a:lnSpc>
                          <a:spcPct val="150000"/>
                        </a:lnSpc>
                        <a:spcAft>
                          <a:spcPts val="600"/>
                        </a:spcAft>
                      </a:pPr>
                      <a:r>
                        <a:rPr lang="en-US" sz="1800" b="1" dirty="0">
                          <a:effectLst/>
                        </a:rPr>
                        <a:t>1.61%</a:t>
                      </a:r>
                      <a:endParaRPr lang="en-US" sz="1800" b="1" dirty="0">
                        <a:effectLst/>
                        <a:latin typeface="Aparajita" panose="020B0502040204020203" pitchFamily="18" charset="0"/>
                        <a:ea typeface="Calibri" panose="020F0502020204030204" pitchFamily="34" charset="0"/>
                        <a:cs typeface="Aparajita" panose="020B0502040204020203" pitchFamily="18" charset="0"/>
                      </a:endParaRPr>
                    </a:p>
                  </a:txBody>
                  <a:tcPr marL="57019" marR="57019" marT="0" marB="0" anchor="b"/>
                </a:tc>
                <a:extLst>
                  <a:ext uri="{0D108BD9-81ED-4DB2-BD59-A6C34878D82A}">
                    <a16:rowId xmlns:a16="http://schemas.microsoft.com/office/drawing/2014/main" val="1917632192"/>
                  </a:ext>
                </a:extLst>
              </a:tr>
            </a:tbl>
          </a:graphicData>
        </a:graphic>
      </p:graphicFrame>
    </p:spTree>
    <p:extLst>
      <p:ext uri="{BB962C8B-B14F-4D97-AF65-F5344CB8AC3E}">
        <p14:creationId xmlns:p14="http://schemas.microsoft.com/office/powerpoint/2010/main" val="136555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AD4B085-4049-BEF3-A4A7-54DB7D8DA8B3}"/>
              </a:ext>
            </a:extLst>
          </p:cNvPr>
          <p:cNvSpPr>
            <a:spLocks noGrp="1"/>
          </p:cNvSpPr>
          <p:nvPr>
            <p:ph idx="1"/>
          </p:nvPr>
        </p:nvSpPr>
        <p:spPr/>
        <p:txBody>
          <a:bodyPr/>
          <a:lstStyle/>
          <a:p>
            <a:r>
              <a:rPr lang="en-US" b="1" dirty="0">
                <a:solidFill>
                  <a:srgbClr val="002060"/>
                </a:solidFill>
                <a:latin typeface="Arial" panose="020B0604020202020204" pitchFamily="34" charset="0"/>
              </a:rPr>
              <a:t>Arabs in Jewish towns are somewhat closer to Jews than to Arabs in Arab towns in the travel behaviors indicators:</a:t>
            </a:r>
          </a:p>
          <a:p>
            <a:pPr lvl="0"/>
            <a:endParaRPr lang="he-IL" sz="2800" dirty="0"/>
          </a:p>
          <a:p>
            <a:pPr lvl="0"/>
            <a:r>
              <a:rPr lang="en-US" sz="2800" b="1" dirty="0">
                <a:solidFill>
                  <a:schemeClr val="accent1"/>
                </a:solidFill>
                <a:latin typeface="Arial" panose="020B0604020202020204" pitchFamily="34" charset="0"/>
              </a:rPr>
              <a:t>Total daily trip distance </a:t>
            </a:r>
            <a:endParaRPr lang="he-IL" sz="2800" b="1" dirty="0">
              <a:solidFill>
                <a:schemeClr val="accent1"/>
              </a:solidFill>
              <a:latin typeface="Arial" panose="020B0604020202020204" pitchFamily="34" charset="0"/>
            </a:endParaRPr>
          </a:p>
          <a:p>
            <a:pPr lvl="0"/>
            <a:r>
              <a:rPr lang="en-US" sz="2800" b="1" dirty="0">
                <a:solidFill>
                  <a:schemeClr val="accent1"/>
                </a:solidFill>
                <a:latin typeface="Arial" panose="020B0604020202020204" pitchFamily="34" charset="0"/>
              </a:rPr>
              <a:t>The distance to work</a:t>
            </a:r>
            <a:endParaRPr lang="he-IL" sz="2800" b="1" dirty="0">
              <a:solidFill>
                <a:schemeClr val="accent1"/>
              </a:solidFill>
              <a:latin typeface="Arial" panose="020B0604020202020204" pitchFamily="34" charset="0"/>
            </a:endParaRPr>
          </a:p>
          <a:p>
            <a:pPr lvl="0"/>
            <a:r>
              <a:rPr lang="en-US" sz="2800" b="1" dirty="0">
                <a:solidFill>
                  <a:schemeClr val="accent1"/>
                </a:solidFill>
                <a:latin typeface="Arial" panose="020B0604020202020204" pitchFamily="34" charset="0"/>
              </a:rPr>
              <a:t>The means of travel to work</a:t>
            </a:r>
            <a:endParaRPr lang="he-IL" sz="2800" b="1" dirty="0">
              <a:solidFill>
                <a:schemeClr val="accent1"/>
              </a:solidFill>
              <a:latin typeface="Arial" panose="020B0604020202020204" pitchFamily="34" charset="0"/>
            </a:endParaRPr>
          </a:p>
          <a:p>
            <a:pPr lvl="0"/>
            <a:r>
              <a:rPr lang="en-US" sz="2800" b="1" dirty="0">
                <a:solidFill>
                  <a:schemeClr val="accent1"/>
                </a:solidFill>
                <a:latin typeface="Arial" panose="020B0604020202020204" pitchFamily="34" charset="0"/>
              </a:rPr>
              <a:t>Travel Motives</a:t>
            </a:r>
            <a:endParaRPr lang="he-IL" sz="2800" b="1" dirty="0">
              <a:solidFill>
                <a:schemeClr val="accent1"/>
              </a:solidFill>
              <a:latin typeface="Arial" panose="020B0604020202020204" pitchFamily="34" charset="0"/>
            </a:endParaRPr>
          </a:p>
          <a:p>
            <a:pPr lvl="0"/>
            <a:r>
              <a:rPr lang="en-US" sz="2800" b="1" dirty="0">
                <a:solidFill>
                  <a:schemeClr val="accent1"/>
                </a:solidFill>
                <a:latin typeface="Arial" panose="020B0604020202020204" pitchFamily="34" charset="0"/>
              </a:rPr>
              <a:t>The average number of passengers </a:t>
            </a:r>
            <a:endParaRPr lang="he-IL" sz="2800" b="1" dirty="0">
              <a:solidFill>
                <a:schemeClr val="accent1"/>
              </a:solidFill>
              <a:latin typeface="Arial" panose="020B0604020202020204" pitchFamily="34" charset="0"/>
            </a:endParaRPr>
          </a:p>
          <a:p>
            <a:pPr lvl="0"/>
            <a:r>
              <a:rPr lang="en-US" sz="2800" b="1" dirty="0">
                <a:solidFill>
                  <a:schemeClr val="accent1"/>
                </a:solidFill>
                <a:latin typeface="Arial" panose="020B0604020202020204" pitchFamily="34" charset="0"/>
              </a:rPr>
              <a:t>Accompanying travelers </a:t>
            </a:r>
          </a:p>
          <a:p>
            <a:pPr marL="0" indent="0">
              <a:buNone/>
            </a:pPr>
            <a:endParaRPr lang="he-IL" dirty="0"/>
          </a:p>
          <a:p>
            <a:endParaRPr lang="he-IL" dirty="0"/>
          </a:p>
        </p:txBody>
      </p:sp>
    </p:spTree>
    <p:extLst>
      <p:ext uri="{BB962C8B-B14F-4D97-AF65-F5344CB8AC3E}">
        <p14:creationId xmlns:p14="http://schemas.microsoft.com/office/powerpoint/2010/main" val="289395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663 Introduction Page Images, Stock Photos &amp; Vectors | Shutterstock">
            <a:extLst>
              <a:ext uri="{FF2B5EF4-FFF2-40B4-BE49-F238E27FC236}">
                <a16:creationId xmlns:a16="http://schemas.microsoft.com/office/drawing/2014/main" id="{6511DCFE-5D58-19CB-6DDC-566238690E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56" b="9112"/>
          <a:stretch/>
        </p:blipFill>
        <p:spPr bwMode="auto">
          <a:xfrm>
            <a:off x="20" y="11"/>
            <a:ext cx="5274345" cy="147760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6148" name="מציין מיקום תוכן 2">
            <a:extLst>
              <a:ext uri="{FF2B5EF4-FFF2-40B4-BE49-F238E27FC236}">
                <a16:creationId xmlns:a16="http://schemas.microsoft.com/office/drawing/2014/main" id="{65465736-82DA-7530-0B8A-2DCB5D73621D}"/>
              </a:ext>
            </a:extLst>
          </p:cNvPr>
          <p:cNvGraphicFramePr>
            <a:graphicFrameLocks noGrp="1"/>
          </p:cNvGraphicFramePr>
          <p:nvPr>
            <p:ph idx="1"/>
            <p:extLst>
              <p:ext uri="{D42A27DB-BD31-4B8C-83A1-F6EECF244321}">
                <p14:modId xmlns:p14="http://schemas.microsoft.com/office/powerpoint/2010/main" val="581420175"/>
              </p:ext>
            </p:extLst>
          </p:nvPr>
        </p:nvGraphicFramePr>
        <p:xfrm>
          <a:off x="308113" y="2057400"/>
          <a:ext cx="11429999" cy="4204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239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A52A300-0188-8CF0-38A0-16B7708ADB86}"/>
              </a:ext>
            </a:extLst>
          </p:cNvPr>
          <p:cNvSpPr>
            <a:spLocks noGrp="1"/>
          </p:cNvSpPr>
          <p:nvPr>
            <p:ph idx="1"/>
          </p:nvPr>
        </p:nvSpPr>
        <p:spPr>
          <a:xfrm>
            <a:off x="555171" y="788193"/>
            <a:ext cx="11451771" cy="5281613"/>
          </a:xfrm>
        </p:spPr>
        <p:txBody>
          <a:bodyPr/>
          <a:lstStyle/>
          <a:p>
            <a:r>
              <a:rPr lang="en-US" b="1" dirty="0">
                <a:solidFill>
                  <a:srgbClr val="002060"/>
                </a:solidFill>
                <a:latin typeface="Arial" panose="020B0604020202020204" pitchFamily="34" charset="0"/>
              </a:rPr>
              <a:t>The Arab group in the Jewish cities is like the Arab group in the Arab cities in terms of the gender difference in the same group and in the travel behavior indicator of </a:t>
            </a:r>
            <a:r>
              <a:rPr lang="en-US" b="1" dirty="0">
                <a:solidFill>
                  <a:schemeClr val="accent1"/>
                </a:solidFill>
                <a:latin typeface="Arial" panose="020B0604020202020204" pitchFamily="34" charset="0"/>
              </a:rPr>
              <a:t>the average number of passengers.  </a:t>
            </a:r>
          </a:p>
          <a:p>
            <a:pPr lvl="0"/>
            <a:r>
              <a:rPr lang="en-US" b="1" dirty="0">
                <a:solidFill>
                  <a:srgbClr val="002060"/>
                </a:solidFill>
                <a:latin typeface="Arial" panose="020B0604020202020204" pitchFamily="34" charset="0"/>
              </a:rPr>
              <a:t>The travel behavior of Arabs who live in Arab cities is distinctly different from the travel behavior of Jews who live in Jewish cities </a:t>
            </a:r>
            <a:r>
              <a:rPr lang="en-US" b="1" dirty="0">
                <a:solidFill>
                  <a:schemeClr val="accent1"/>
                </a:solidFill>
                <a:latin typeface="Arial" panose="020B0604020202020204" pitchFamily="34" charset="0"/>
              </a:rPr>
              <a:t>In terms of all the elements of our travel behavior in the study, Except for the Accompanying traveler's element</a:t>
            </a:r>
            <a:r>
              <a:rPr lang="en-US" dirty="0"/>
              <a:t>. </a:t>
            </a:r>
            <a:endParaRPr lang="he-IL" dirty="0"/>
          </a:p>
          <a:p>
            <a:pPr lvl="0"/>
            <a:r>
              <a:rPr lang="en-US" b="1" dirty="0">
                <a:solidFill>
                  <a:srgbClr val="002060"/>
                </a:solidFill>
                <a:latin typeface="Arial" panose="020B0604020202020204" pitchFamily="34" charset="0"/>
              </a:rPr>
              <a:t>There is a difference between Arab women who live in Arab cities and Jewish and Arab women who live in Jewish cities in terms of all the elements of our travel behavior in the study.</a:t>
            </a:r>
            <a:endParaRPr lang="he-IL" b="1" dirty="0">
              <a:solidFill>
                <a:srgbClr val="002060"/>
              </a:solidFill>
              <a:latin typeface="Arial" panose="020B0604020202020204" pitchFamily="34" charset="0"/>
            </a:endParaRPr>
          </a:p>
          <a:p>
            <a:endParaRPr lang="he-IL" b="1" dirty="0">
              <a:solidFill>
                <a:schemeClr val="accent1"/>
              </a:solidFill>
              <a:latin typeface="Arial" panose="020B0604020202020204" pitchFamily="34" charset="0"/>
            </a:endParaRPr>
          </a:p>
          <a:p>
            <a:endParaRPr lang="he-IL" b="1" dirty="0">
              <a:solidFill>
                <a:schemeClr val="accent1"/>
              </a:solidFill>
              <a:latin typeface="Arial" panose="020B0604020202020204" pitchFamily="34" charset="0"/>
            </a:endParaRPr>
          </a:p>
          <a:p>
            <a:endParaRPr lang="en-US" b="1" dirty="0">
              <a:solidFill>
                <a:schemeClr val="accent1"/>
              </a:solidFill>
              <a:latin typeface="Arial" panose="020B0604020202020204" pitchFamily="34" charset="0"/>
            </a:endParaRPr>
          </a:p>
          <a:p>
            <a:endParaRPr lang="he-IL" dirty="0"/>
          </a:p>
        </p:txBody>
      </p:sp>
    </p:spTree>
    <p:extLst>
      <p:ext uri="{BB962C8B-B14F-4D97-AF65-F5344CB8AC3E}">
        <p14:creationId xmlns:p14="http://schemas.microsoft.com/office/powerpoint/2010/main" val="1914801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ECE294-C700-A6B6-28C8-28B2AEA94E81}"/>
              </a:ext>
            </a:extLst>
          </p:cNvPr>
          <p:cNvSpPr>
            <a:spLocks noGrp="1"/>
          </p:cNvSpPr>
          <p:nvPr>
            <p:ph type="title"/>
          </p:nvPr>
        </p:nvSpPr>
        <p:spPr>
          <a:xfrm>
            <a:off x="838200" y="112712"/>
            <a:ext cx="10515600" cy="568325"/>
          </a:xfrm>
        </p:spPr>
        <p:txBody>
          <a:bodyPr/>
          <a:lstStyle/>
          <a:p>
            <a:r>
              <a:rPr lang="en-US" sz="2800" b="1" dirty="0">
                <a:solidFill>
                  <a:schemeClr val="accent1">
                    <a:lumMod val="75000"/>
                  </a:schemeClr>
                </a:solidFill>
                <a:latin typeface="David" panose="020E0502060401010101" pitchFamily="34" charset="-79"/>
                <a:ea typeface="Calibri" panose="020F0502020204030204" pitchFamily="34" charset="0"/>
                <a:cs typeface="Arial" panose="020B0604020202020204" pitchFamily="34" charset="0"/>
              </a:rPr>
              <a:t>Conclusion</a:t>
            </a:r>
            <a:endParaRPr lang="he-IL" sz="2800" b="1" dirty="0">
              <a:solidFill>
                <a:schemeClr val="accent1">
                  <a:lumMod val="75000"/>
                </a:schemeClr>
              </a:solidFill>
              <a:latin typeface="David" panose="020E0502060401010101" pitchFamily="34" charset="-79"/>
              <a:ea typeface="Calibri" panose="020F0502020204030204" pitchFamily="34" charset="0"/>
              <a:cs typeface="Arial" panose="020B0604020202020204" pitchFamily="34" charset="0"/>
            </a:endParaRPr>
          </a:p>
        </p:txBody>
      </p:sp>
      <p:sp>
        <p:nvSpPr>
          <p:cNvPr id="3" name="מציין מיקום תוכן 2">
            <a:extLst>
              <a:ext uri="{FF2B5EF4-FFF2-40B4-BE49-F238E27FC236}">
                <a16:creationId xmlns:a16="http://schemas.microsoft.com/office/drawing/2014/main" id="{77FF0F86-598B-4B4A-BB67-7A91E6743FA9}"/>
              </a:ext>
            </a:extLst>
          </p:cNvPr>
          <p:cNvSpPr>
            <a:spLocks noGrp="1"/>
          </p:cNvSpPr>
          <p:nvPr>
            <p:ph idx="1"/>
          </p:nvPr>
        </p:nvSpPr>
        <p:spPr>
          <a:xfrm>
            <a:off x="838200" y="895350"/>
            <a:ext cx="10840278" cy="5281613"/>
          </a:xfrm>
        </p:spPr>
        <p:txBody>
          <a:bodyPr/>
          <a:lstStyle/>
          <a:p>
            <a:pPr algn="l" rtl="0">
              <a:lnSpc>
                <a:spcPct val="150000"/>
              </a:lnSpc>
              <a:spcAft>
                <a:spcPts val="800"/>
              </a:spcAft>
            </a:pPr>
            <a:r>
              <a:rPr lang="en-US" sz="3200" dirty="0">
                <a:effectLst/>
                <a:latin typeface="David" panose="020E0502060401010101" pitchFamily="34" charset="-79"/>
                <a:ea typeface="Calibri" panose="020F0502020204030204" pitchFamily="34" charset="0"/>
                <a:cs typeface="David" panose="020E0502060401010101" pitchFamily="34" charset="-79"/>
              </a:rPr>
              <a:t>Taken together, the results suggests that Arabs living in Jewish settlements adopt the travel behavior of their local peers. This may be the result of assimilation in the majority population, but it may also be a result of self-selection, with Arabs who are less rooted in kinship relations.  </a:t>
            </a:r>
          </a:p>
          <a:p>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51265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מציין מיקום תוכן 7">
            <a:extLst>
              <a:ext uri="{FF2B5EF4-FFF2-40B4-BE49-F238E27FC236}">
                <a16:creationId xmlns:a16="http://schemas.microsoft.com/office/drawing/2014/main" id="{BBEFB993-775E-BD23-57E8-A904879E77D8}"/>
              </a:ext>
            </a:extLst>
          </p:cNvPr>
          <p:cNvGraphicFramePr>
            <a:graphicFrameLocks noGrp="1"/>
          </p:cNvGraphicFramePr>
          <p:nvPr>
            <p:ph idx="1"/>
            <p:extLst>
              <p:ext uri="{D42A27DB-BD31-4B8C-83A1-F6EECF244321}">
                <p14:modId xmlns:p14="http://schemas.microsoft.com/office/powerpoint/2010/main" val="3884476205"/>
              </p:ext>
            </p:extLst>
          </p:nvPr>
        </p:nvGraphicFramePr>
        <p:xfrm>
          <a:off x="838200" y="895350"/>
          <a:ext cx="10515600" cy="5281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תיבת טקסט 2">
            <a:extLst>
              <a:ext uri="{FF2B5EF4-FFF2-40B4-BE49-F238E27FC236}">
                <a16:creationId xmlns:a16="http://schemas.microsoft.com/office/drawing/2014/main" id="{89EC24D0-E8F9-2A59-54B5-C7BB3D8B1531}"/>
              </a:ext>
            </a:extLst>
          </p:cNvPr>
          <p:cNvSpPr txBox="1"/>
          <p:nvPr/>
        </p:nvSpPr>
        <p:spPr>
          <a:xfrm>
            <a:off x="4213578" y="311705"/>
            <a:ext cx="6508044" cy="369332"/>
          </a:xfrm>
          <a:prstGeom prst="rect">
            <a:avLst/>
          </a:prstGeom>
          <a:noFill/>
        </p:spPr>
        <p:txBody>
          <a:bodyPr wrap="square">
            <a:spAutoFit/>
          </a:bodyPr>
          <a:lstStyle/>
          <a:p>
            <a:r>
              <a:rPr lang="en-US" dirty="0"/>
              <a:t>What can explain what we have found</a:t>
            </a:r>
            <a:endParaRPr lang="he-IL" dirty="0"/>
          </a:p>
        </p:txBody>
      </p:sp>
    </p:spTree>
    <p:extLst>
      <p:ext uri="{BB962C8B-B14F-4D97-AF65-F5344CB8AC3E}">
        <p14:creationId xmlns:p14="http://schemas.microsoft.com/office/powerpoint/2010/main" val="2690760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nk You Your Attention Images - Free Download on Freepik">
            <a:extLst>
              <a:ext uri="{FF2B5EF4-FFF2-40B4-BE49-F238E27FC236}">
                <a16:creationId xmlns:a16="http://schemas.microsoft.com/office/drawing/2014/main" id="{E91E8315-0E53-D2DC-7419-AF3C28478A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7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87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12CF7905-13A0-65EB-4233-9254DF9A810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dirty="0">
                <a:solidFill>
                  <a:schemeClr val="tx1"/>
                </a:solidFill>
                <a:latin typeface="+mj-lt"/>
                <a:ea typeface="+mj-ea"/>
                <a:cs typeface="+mj-cs"/>
              </a:rPr>
              <a:t>What is the gap?</a:t>
            </a:r>
          </a:p>
        </p:txBody>
      </p:sp>
      <p:sp>
        <p:nvSpPr>
          <p:cNvPr id="308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653 Research Gap Images, Stock Photos &amp; Vectors | Shutterstock">
            <a:extLst>
              <a:ext uri="{FF2B5EF4-FFF2-40B4-BE49-F238E27FC236}">
                <a16:creationId xmlns:a16="http://schemas.microsoft.com/office/drawing/2014/main" id="{FBDF1950-64C3-1E9A-53D4-96B1D0324B3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7825"/>
          <a:stretch/>
        </p:blipFill>
        <p:spPr bwMode="auto">
          <a:xfrm>
            <a:off x="4654296" y="1202624"/>
            <a:ext cx="7214616" cy="442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2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3" name="Rectangle 1072">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ectangle 1074">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7" name="Group 1076">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1078" name="Freeform: Shape 1077">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9" name="Freeform: Shape 1078">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0" name="Freeform: Shape 1079">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1" name="Freeform: Shape 1080">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2" name="Freeform: Shape 1081">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כותרת 1">
            <a:extLst>
              <a:ext uri="{FF2B5EF4-FFF2-40B4-BE49-F238E27FC236}">
                <a16:creationId xmlns:a16="http://schemas.microsoft.com/office/drawing/2014/main" id="{34470A87-2212-F845-C42A-0D8157631B28}"/>
              </a:ext>
            </a:extLst>
          </p:cNvPr>
          <p:cNvSpPr>
            <a:spLocks noGrp="1"/>
          </p:cNvSpPr>
          <p:nvPr>
            <p:ph type="title"/>
          </p:nvPr>
        </p:nvSpPr>
        <p:spPr>
          <a:xfrm>
            <a:off x="804672" y="3121701"/>
            <a:ext cx="3476488" cy="1786515"/>
          </a:xfrm>
        </p:spPr>
        <p:txBody>
          <a:bodyPr vert="horz" lIns="91440" tIns="45720" rIns="91440" bIns="45720" rtlCol="0" anchor="t">
            <a:normAutofit/>
          </a:bodyPr>
          <a:lstStyle/>
          <a:p>
            <a:r>
              <a:rPr lang="en-US" sz="4000" b="1" u="sng" kern="1200">
                <a:solidFill>
                  <a:schemeClr val="tx2"/>
                </a:solidFill>
                <a:latin typeface="+mj-lt"/>
                <a:ea typeface="+mj-ea"/>
                <a:cs typeface="+mj-cs"/>
              </a:rPr>
              <a:t>The unique case of Israel</a:t>
            </a:r>
            <a:br>
              <a:rPr lang="en-US" sz="4000" b="1" u="sng" kern="1200">
                <a:solidFill>
                  <a:schemeClr val="tx2"/>
                </a:solidFill>
                <a:latin typeface="+mj-lt"/>
                <a:ea typeface="+mj-ea"/>
                <a:cs typeface="+mj-cs"/>
              </a:rPr>
            </a:br>
            <a:endParaRPr lang="en-US" sz="4000" kern="1200">
              <a:solidFill>
                <a:schemeClr val="tx2"/>
              </a:solidFill>
              <a:latin typeface="+mj-lt"/>
              <a:ea typeface="+mj-ea"/>
              <a:cs typeface="+mj-cs"/>
            </a:endParaRPr>
          </a:p>
        </p:txBody>
      </p:sp>
      <p:pic>
        <p:nvPicPr>
          <p:cNvPr id="6" name="תמונה 5">
            <a:extLst>
              <a:ext uri="{FF2B5EF4-FFF2-40B4-BE49-F238E27FC236}">
                <a16:creationId xmlns:a16="http://schemas.microsoft.com/office/drawing/2014/main" id="{6E9A8EA6-47A7-3E04-2590-9B536800E224}"/>
              </a:ext>
            </a:extLst>
          </p:cNvPr>
          <p:cNvPicPr>
            <a:picLocks noChangeAspect="1"/>
          </p:cNvPicPr>
          <p:nvPr/>
        </p:nvPicPr>
        <p:blipFill>
          <a:blip r:embed="rId2"/>
          <a:stretch>
            <a:fillRect/>
          </a:stretch>
        </p:blipFill>
        <p:spPr>
          <a:xfrm>
            <a:off x="7185025" y="1380566"/>
            <a:ext cx="3944454" cy="4096867"/>
          </a:xfrm>
          <a:prstGeom prst="rect">
            <a:avLst/>
          </a:prstGeom>
        </p:spPr>
      </p:pic>
    </p:spTree>
    <p:extLst>
      <p:ext uri="{BB962C8B-B14F-4D97-AF65-F5344CB8AC3E}">
        <p14:creationId xmlns:p14="http://schemas.microsoft.com/office/powerpoint/2010/main" val="289123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15D10BE-CF75-AA2C-FD5A-7CF778D3E3A9}"/>
              </a:ext>
            </a:extLst>
          </p:cNvPr>
          <p:cNvSpPr>
            <a:spLocks noGrp="1"/>
          </p:cNvSpPr>
          <p:nvPr>
            <p:ph type="title"/>
          </p:nvPr>
        </p:nvSpPr>
        <p:spPr>
          <a:xfrm>
            <a:off x="549633" y="30898"/>
            <a:ext cx="11018520" cy="1229109"/>
          </a:xfrm>
        </p:spPr>
        <p:txBody>
          <a:bodyPr anchor="b">
            <a:normAutofit/>
          </a:bodyPr>
          <a:lstStyle/>
          <a:p>
            <a:r>
              <a:rPr lang="en-US" sz="5400" b="1" dirty="0">
                <a:latin typeface="David" panose="020E0502060401010101" pitchFamily="34" charset="-79"/>
                <a:cs typeface="David" panose="020E0502060401010101" pitchFamily="34" charset="-79"/>
              </a:rPr>
              <a:t>The purpose</a:t>
            </a:r>
            <a:endParaRPr lang="he-IL" sz="5400" dirty="0"/>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9E96645A-CC92-CBCB-AAD5-C9125A410AD4}"/>
              </a:ext>
            </a:extLst>
          </p:cNvPr>
          <p:cNvSpPr>
            <a:spLocks noGrp="1"/>
          </p:cNvSpPr>
          <p:nvPr>
            <p:ph idx="1"/>
          </p:nvPr>
        </p:nvSpPr>
        <p:spPr>
          <a:xfrm>
            <a:off x="460523" y="1948361"/>
            <a:ext cx="10045137" cy="4161533"/>
          </a:xfrm>
        </p:spPr>
        <p:txBody>
          <a:bodyPr anchor="t">
            <a:normAutofit/>
          </a:bodyPr>
          <a:lstStyle/>
          <a:p>
            <a:pPr marL="0" indent="0">
              <a:lnSpc>
                <a:spcPct val="150000"/>
              </a:lnSpc>
              <a:buNone/>
            </a:pPr>
            <a:r>
              <a:rPr lang="en-US" sz="3200" dirty="0">
                <a:solidFill>
                  <a:srgbClr val="D45959"/>
                </a:solidFill>
                <a:latin typeface="Georgia" panose="02040502050405020303" pitchFamily="18" charset="0"/>
                <a:ea typeface="Calibri" panose="020F0502020204030204" pitchFamily="34" charset="0"/>
                <a:cs typeface="Arial" panose="020B0604020202020204" pitchFamily="34" charset="0"/>
              </a:rPr>
              <a:t>I</a:t>
            </a:r>
            <a:r>
              <a:rPr lang="en-US" sz="3200" dirty="0">
                <a:solidFill>
                  <a:srgbClr val="D45959"/>
                </a:solidFill>
                <a:effectLst/>
                <a:latin typeface="Georgia" panose="02040502050405020303" pitchFamily="18" charset="0"/>
                <a:ea typeface="Calibri" panose="020F0502020204030204" pitchFamily="34" charset="0"/>
                <a:cs typeface="Arial" panose="020B0604020202020204" pitchFamily="34" charset="0"/>
              </a:rPr>
              <a:t>nvestigate differences in travel behavior between three groups:</a:t>
            </a:r>
          </a:p>
          <a:p>
            <a:pPr marL="514350" indent="-514350">
              <a:lnSpc>
                <a:spcPct val="150000"/>
              </a:lnSpc>
              <a:buFont typeface="+mj-lt"/>
              <a:buAutoNum type="arabicPeriod"/>
            </a:pPr>
            <a:r>
              <a:rPr lang="en-US" sz="3100" dirty="0">
                <a:latin typeface="Georgia" panose="02040502050405020303" pitchFamily="18" charset="0"/>
                <a:ea typeface="Calibri" panose="020F0502020204030204" pitchFamily="34" charset="0"/>
                <a:cs typeface="Arial" panose="020B0604020202020204" pitchFamily="34" charset="0"/>
              </a:rPr>
              <a:t>Arabs who live in Arab settlements</a:t>
            </a:r>
          </a:p>
          <a:p>
            <a:pPr marL="514350" indent="-514350">
              <a:lnSpc>
                <a:spcPct val="150000"/>
              </a:lnSpc>
              <a:buFont typeface="+mj-lt"/>
              <a:buAutoNum type="arabicPeriod"/>
            </a:pPr>
            <a:r>
              <a:rPr lang="en-US" sz="3100" dirty="0">
                <a:latin typeface="Georgia" panose="02040502050405020303" pitchFamily="18" charset="0"/>
                <a:ea typeface="Calibri" panose="020F0502020204030204" pitchFamily="34" charset="0"/>
                <a:cs typeface="Arial" panose="020B0604020202020204" pitchFamily="34" charset="0"/>
              </a:rPr>
              <a:t>Jews who live in Jewish settlements</a:t>
            </a:r>
          </a:p>
          <a:p>
            <a:pPr marL="514350" indent="-514350">
              <a:lnSpc>
                <a:spcPct val="150000"/>
              </a:lnSpc>
              <a:buFont typeface="+mj-lt"/>
              <a:buAutoNum type="arabicPeriod"/>
            </a:pPr>
            <a:r>
              <a:rPr lang="en-US" sz="3100" dirty="0">
                <a:latin typeface="Georgia" panose="02040502050405020303" pitchFamily="18" charset="0"/>
                <a:ea typeface="Calibri" panose="020F0502020204030204" pitchFamily="34" charset="0"/>
                <a:cs typeface="Arial" panose="020B0604020202020204" pitchFamily="34" charset="0"/>
              </a:rPr>
              <a:t>Arabs who live in Jewish settlements</a:t>
            </a:r>
          </a:p>
        </p:txBody>
      </p:sp>
    </p:spTree>
    <p:extLst>
      <p:ext uri="{BB962C8B-B14F-4D97-AF65-F5344CB8AC3E}">
        <p14:creationId xmlns:p14="http://schemas.microsoft.com/office/powerpoint/2010/main" val="2197854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AFA656C-A537-4C62-CA2A-9F6EEFE2473B}"/>
              </a:ext>
            </a:extLst>
          </p:cNvPr>
          <p:cNvSpPr>
            <a:spLocks noGrp="1"/>
          </p:cNvSpPr>
          <p:nvPr>
            <p:ph type="title"/>
          </p:nvPr>
        </p:nvSpPr>
        <p:spPr>
          <a:xfrm>
            <a:off x="804672" y="802955"/>
            <a:ext cx="4766330" cy="1454051"/>
          </a:xfrm>
        </p:spPr>
        <p:txBody>
          <a:bodyPr>
            <a:normAutofit/>
          </a:bodyPr>
          <a:lstStyle/>
          <a:p>
            <a:r>
              <a:rPr lang="en-US" sz="3600" b="1" dirty="0">
                <a:solidFill>
                  <a:schemeClr val="tx2"/>
                </a:solidFill>
                <a:latin typeface="David" panose="020E0502060401010101" pitchFamily="34" charset="-79"/>
                <a:cs typeface="David" panose="020E0502060401010101" pitchFamily="34" charset="-79"/>
              </a:rPr>
              <a:t>What is the question?</a:t>
            </a:r>
            <a:br>
              <a:rPr lang="he-IL" sz="3600" dirty="0">
                <a:solidFill>
                  <a:schemeClr val="tx2"/>
                </a:solidFill>
              </a:rPr>
            </a:br>
            <a:endParaRPr lang="he-IL" sz="3600" dirty="0">
              <a:solidFill>
                <a:schemeClr val="tx2"/>
              </a:solidFill>
            </a:endParaRPr>
          </a:p>
        </p:txBody>
      </p:sp>
      <p:sp>
        <p:nvSpPr>
          <p:cNvPr id="3" name="מציין מיקום תוכן 2">
            <a:extLst>
              <a:ext uri="{FF2B5EF4-FFF2-40B4-BE49-F238E27FC236}">
                <a16:creationId xmlns:a16="http://schemas.microsoft.com/office/drawing/2014/main" id="{7DA6620C-D49F-9BE6-A65E-D6EC5387B252}"/>
              </a:ext>
            </a:extLst>
          </p:cNvPr>
          <p:cNvSpPr>
            <a:spLocks noGrp="1"/>
          </p:cNvSpPr>
          <p:nvPr>
            <p:ph idx="1"/>
          </p:nvPr>
        </p:nvSpPr>
        <p:spPr>
          <a:xfrm>
            <a:off x="445444" y="1743905"/>
            <a:ext cx="7262947" cy="3353476"/>
          </a:xfrm>
        </p:spPr>
        <p:txBody>
          <a:bodyPr anchor="t">
            <a:normAutofit/>
          </a:bodyPr>
          <a:lstStyle/>
          <a:p>
            <a:pPr marL="0" marR="0" lvl="0" indent="0" defTabSz="914400" rtl="0" eaLnBrk="1" fontAlgn="auto" latinLnBrk="0" hangingPunct="1">
              <a:lnSpc>
                <a:spcPct val="150000"/>
              </a:lnSpc>
              <a:spcBef>
                <a:spcPts val="0"/>
              </a:spcBef>
              <a:spcAft>
                <a:spcPts val="600"/>
              </a:spcAft>
              <a:buClrTx/>
              <a:buSzTx/>
              <a:buFontTx/>
              <a:buNone/>
              <a:tabLst/>
              <a:defRPr/>
            </a:pPr>
            <a:r>
              <a:rPr lang="en-US" b="1" dirty="0">
                <a:solidFill>
                  <a:schemeClr val="tx2"/>
                </a:solidFill>
              </a:rPr>
              <a:t>Does the travel behavior of Arabs who moved to Jewish town resembles the behavior of other Arabs or of their Jewish counterparts?</a:t>
            </a:r>
            <a:endParaRPr lang="he-IL" b="1" dirty="0">
              <a:solidFill>
                <a:schemeClr val="tx2"/>
              </a:solidFill>
            </a:endParaRPr>
          </a:p>
        </p:txBody>
      </p:sp>
      <p:grpSp>
        <p:nvGrpSpPr>
          <p:cNvPr id="28" name="Group 27">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9" name="Freeform: Shape 28">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תמונה 3" descr="תמונה שמכילה פזל, חותכן עוגיות&#10;&#10;התיאור נוצר באופן אוטומטי">
            <a:extLst>
              <a:ext uri="{FF2B5EF4-FFF2-40B4-BE49-F238E27FC236}">
                <a16:creationId xmlns:a16="http://schemas.microsoft.com/office/drawing/2014/main" id="{57944C18-FBAA-EAD9-4968-29ACA2662F8C}"/>
              </a:ext>
            </a:extLst>
          </p:cNvPr>
          <p:cNvPicPr>
            <a:picLocks noChangeAspect="1"/>
          </p:cNvPicPr>
          <p:nvPr/>
        </p:nvPicPr>
        <p:blipFill rotWithShape="1">
          <a:blip r:embed="rId2"/>
          <a:srcRect l="21473" r="20565" b="-1"/>
          <a:stretch/>
        </p:blipFill>
        <p:spPr>
          <a:xfrm>
            <a:off x="7708392" y="1883050"/>
            <a:ext cx="4142232" cy="4015443"/>
          </a:xfrm>
          <a:prstGeom prst="rect">
            <a:avLst/>
          </a:prstGeom>
        </p:spPr>
      </p:pic>
    </p:spTree>
    <p:extLst>
      <p:ext uri="{BB962C8B-B14F-4D97-AF65-F5344CB8AC3E}">
        <p14:creationId xmlns:p14="http://schemas.microsoft.com/office/powerpoint/2010/main" val="175299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5B0AB43-0D7A-15A7-9310-F5A38C680409}"/>
              </a:ext>
            </a:extLst>
          </p:cNvPr>
          <p:cNvSpPr>
            <a:spLocks noGrp="1"/>
          </p:cNvSpPr>
          <p:nvPr>
            <p:ph type="title"/>
          </p:nvPr>
        </p:nvSpPr>
        <p:spPr>
          <a:xfrm>
            <a:off x="572493" y="238539"/>
            <a:ext cx="11018520" cy="1434415"/>
          </a:xfrm>
        </p:spPr>
        <p:txBody>
          <a:bodyPr anchor="b">
            <a:normAutofit/>
          </a:bodyPr>
          <a:lstStyle/>
          <a:p>
            <a:r>
              <a:rPr lang="en-US" sz="4600" dirty="0">
                <a:latin typeface="David" panose="020E0502060401010101" pitchFamily="34" charset="-79"/>
                <a:ea typeface="+mn-ea"/>
                <a:cs typeface="David" panose="020E0502060401010101" pitchFamily="34" charset="-79"/>
              </a:rPr>
              <a:t>Data</a:t>
            </a:r>
            <a:br>
              <a:rPr lang="he-IL" sz="4600" b="0" i="0" dirty="0">
                <a:effectLst/>
                <a:latin typeface="Roboto" panose="02000000000000000000" pitchFamily="2" charset="0"/>
              </a:rPr>
            </a:br>
            <a:endParaRPr lang="he-IL" sz="46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741E421F-5D38-0999-4860-6C92F177EBB6}"/>
              </a:ext>
            </a:extLst>
          </p:cNvPr>
          <p:cNvSpPr>
            <a:spLocks noGrp="1"/>
          </p:cNvSpPr>
          <p:nvPr>
            <p:ph idx="1"/>
          </p:nvPr>
        </p:nvSpPr>
        <p:spPr>
          <a:xfrm>
            <a:off x="731112" y="1911493"/>
            <a:ext cx="6520520" cy="4119172"/>
          </a:xfrm>
        </p:spPr>
        <p:txBody>
          <a:bodyPr anchor="t">
            <a:normAutofit/>
          </a:bodyPr>
          <a:lstStyle/>
          <a:p>
            <a:pPr>
              <a:lnSpc>
                <a:spcPct val="150000"/>
              </a:lnSpc>
            </a:pPr>
            <a:r>
              <a:rPr lang="en-US" sz="2200" dirty="0">
                <a:latin typeface="David" panose="020E0502060401010101" pitchFamily="34" charset="-79"/>
                <a:cs typeface="David" panose="020E0502060401010101" pitchFamily="34" charset="-79"/>
              </a:rPr>
              <a:t>Large-scale GPS-based travel behavior survey</a:t>
            </a:r>
          </a:p>
          <a:p>
            <a:pPr>
              <a:lnSpc>
                <a:spcPct val="150000"/>
              </a:lnSpc>
            </a:pPr>
            <a:r>
              <a:rPr lang="en-US" sz="2200" dirty="0">
                <a:latin typeface="David" panose="020E0502060401010101" pitchFamily="34" charset="-79"/>
                <a:cs typeface="David" panose="020E0502060401010101" pitchFamily="34" charset="-79"/>
              </a:rPr>
              <a:t>Cities, towns and settlements in Tel Aviv region</a:t>
            </a:r>
          </a:p>
          <a:p>
            <a:pPr>
              <a:lnSpc>
                <a:spcPct val="150000"/>
              </a:lnSpc>
            </a:pPr>
            <a:r>
              <a:rPr lang="en-US" sz="2200" dirty="0">
                <a:latin typeface="David" panose="020E0502060401010101" pitchFamily="34" charset="-79"/>
                <a:cs typeface="David" panose="020E0502060401010101" pitchFamily="34" charset="-79"/>
              </a:rPr>
              <a:t> Households</a:t>
            </a:r>
          </a:p>
          <a:p>
            <a:pPr>
              <a:lnSpc>
                <a:spcPct val="150000"/>
              </a:lnSpc>
            </a:pPr>
            <a:r>
              <a:rPr lang="en-US" sz="2200" dirty="0">
                <a:latin typeface="David" panose="020E0502060401010101" pitchFamily="34" charset="-79"/>
                <a:cs typeface="David" panose="020E0502060401010101" pitchFamily="34" charset="-79"/>
              </a:rPr>
              <a:t>Respondents</a:t>
            </a:r>
          </a:p>
          <a:p>
            <a:pPr>
              <a:lnSpc>
                <a:spcPct val="150000"/>
              </a:lnSpc>
            </a:pPr>
            <a:r>
              <a:rPr lang="en-US" sz="2200" dirty="0">
                <a:latin typeface="David" panose="020E0502060401010101" pitchFamily="34" charset="-79"/>
                <a:cs typeface="David" panose="020E0502060401010101" pitchFamily="34" charset="-79"/>
              </a:rPr>
              <a:t>Trips</a:t>
            </a:r>
          </a:p>
          <a:p>
            <a:pPr>
              <a:lnSpc>
                <a:spcPct val="150000"/>
              </a:lnSpc>
            </a:pPr>
            <a:endParaRPr lang="en-US" sz="2200" dirty="0">
              <a:latin typeface="David" panose="020E0502060401010101" pitchFamily="34" charset="-79"/>
              <a:cs typeface="David" panose="020E0502060401010101" pitchFamily="34" charset="-79"/>
            </a:endParaRPr>
          </a:p>
          <a:p>
            <a:pPr marL="0" indent="0">
              <a:buNone/>
            </a:pPr>
            <a:endParaRPr lang="he-IL" sz="2200" dirty="0"/>
          </a:p>
        </p:txBody>
      </p:sp>
      <p:pic>
        <p:nvPicPr>
          <p:cNvPr id="5" name="תמונה 4">
            <a:extLst>
              <a:ext uri="{FF2B5EF4-FFF2-40B4-BE49-F238E27FC236}">
                <a16:creationId xmlns:a16="http://schemas.microsoft.com/office/drawing/2014/main" id="{7CD56ED1-317C-AC8B-FCAD-09391A0F99FE}"/>
              </a:ext>
            </a:extLst>
          </p:cNvPr>
          <p:cNvPicPr>
            <a:picLocks noChangeAspect="1"/>
          </p:cNvPicPr>
          <p:nvPr/>
        </p:nvPicPr>
        <p:blipFill rotWithShape="1">
          <a:blip r:embed="rId3"/>
          <a:srcRect r="3792" b="-3"/>
          <a:stretch/>
        </p:blipFill>
        <p:spPr>
          <a:xfrm>
            <a:off x="7526982" y="694943"/>
            <a:ext cx="4092525" cy="5607261"/>
          </a:xfrm>
          <a:prstGeom prst="rect">
            <a:avLst/>
          </a:prstGeom>
        </p:spPr>
      </p:pic>
    </p:spTree>
    <p:extLst>
      <p:ext uri="{BB962C8B-B14F-4D97-AF65-F5344CB8AC3E}">
        <p14:creationId xmlns:p14="http://schemas.microsoft.com/office/powerpoint/2010/main" val="1902058442"/>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0A119146-5EC7-E606-DD5B-3E9E4B5C6CA1}"/>
              </a:ext>
            </a:extLst>
          </p:cNvPr>
          <p:cNvGrpSpPr/>
          <p:nvPr/>
        </p:nvGrpSpPr>
        <p:grpSpPr>
          <a:xfrm>
            <a:off x="1083364" y="926622"/>
            <a:ext cx="10292214" cy="5355103"/>
            <a:chOff x="-369050" y="1725143"/>
            <a:chExt cx="9787182" cy="5208611"/>
          </a:xfrm>
        </p:grpSpPr>
        <p:sp>
          <p:nvSpPr>
            <p:cNvPr id="7" name="צורה חופשית: צורה 6">
              <a:extLst>
                <a:ext uri="{FF2B5EF4-FFF2-40B4-BE49-F238E27FC236}">
                  <a16:creationId xmlns:a16="http://schemas.microsoft.com/office/drawing/2014/main" id="{0AEAE65D-B762-354E-BC85-DE19A000AD9E}"/>
                </a:ext>
              </a:extLst>
            </p:cNvPr>
            <p:cNvSpPr/>
            <p:nvPr/>
          </p:nvSpPr>
          <p:spPr>
            <a:xfrm>
              <a:off x="-369050" y="4686748"/>
              <a:ext cx="9631002" cy="224700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41274" tIns="41275" rIns="41275" bIns="41274" numCol="1" spcCol="1270" anchor="ctr" anchorCtr="0">
              <a:noAutofit/>
            </a:bodyPr>
            <a:lstStyle/>
            <a:p>
              <a:pPr marL="0" marR="0" lvl="0" indent="0" algn="ctr" defTabSz="2947035" rtl="0" eaLnBrk="1" fontAlgn="auto" latinLnBrk="0" hangingPunct="1">
                <a:lnSpc>
                  <a:spcPct val="90000"/>
                </a:lnSpc>
                <a:spcBef>
                  <a:spcPct val="0"/>
                </a:spcBef>
                <a:spcAft>
                  <a:spcPct val="35000"/>
                </a:spcAft>
                <a:buClrTx/>
                <a:buSzTx/>
                <a:buFontTx/>
                <a:buNone/>
                <a:tabLst/>
                <a:defRPr/>
              </a:pPr>
              <a:r>
                <a:rPr kumimoji="0" lang="en-US" sz="6630" b="0"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rPr>
                <a:t>Travel Behavior</a:t>
              </a:r>
              <a:endParaRPr kumimoji="0" lang="en-US" sz="2000" b="0"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endParaRPr>
            </a:p>
          </p:txBody>
        </p:sp>
        <p:sp>
          <p:nvSpPr>
            <p:cNvPr id="8" name="צורה חופשית: צורה 7">
              <a:extLst>
                <a:ext uri="{FF2B5EF4-FFF2-40B4-BE49-F238E27FC236}">
                  <a16:creationId xmlns:a16="http://schemas.microsoft.com/office/drawing/2014/main" id="{C78BC739-F9CC-9AAE-A0A4-8D45A7B7F6D5}"/>
                </a:ext>
              </a:extLst>
            </p:cNvPr>
            <p:cNvSpPr/>
            <p:nvPr/>
          </p:nvSpPr>
          <p:spPr>
            <a:xfrm>
              <a:off x="-369050" y="1725143"/>
              <a:ext cx="2924305" cy="2047235"/>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20955" tIns="20955" rIns="20955" bIns="20955" numCol="1" spcCol="1270" anchor="t" anchorCtr="0">
              <a:noAutofit/>
            </a:bodyPr>
            <a:lstStyle/>
            <a:p>
              <a:pPr marL="0" marR="0" lvl="0" indent="0" algn="ctr" defTabSz="1496187"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rPr>
                <a:t>Ethnicity</a:t>
              </a:r>
            </a:p>
            <a:p>
              <a:pPr marL="0" marR="0" lvl="0" indent="0" algn="ctr" defTabSz="1496187"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Arab / Jewish</a:t>
              </a:r>
              <a:endParaRPr kumimoji="0" lang="he-IL" sz="20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p:txBody>
        </p:sp>
        <p:sp>
          <p:nvSpPr>
            <p:cNvPr id="9" name="צורה חופשית: צורה 8">
              <a:extLst>
                <a:ext uri="{FF2B5EF4-FFF2-40B4-BE49-F238E27FC236}">
                  <a16:creationId xmlns:a16="http://schemas.microsoft.com/office/drawing/2014/main" id="{7CAE2E89-3DAB-3E0D-361C-5B884A9480B8}"/>
                </a:ext>
              </a:extLst>
            </p:cNvPr>
            <p:cNvSpPr/>
            <p:nvPr/>
          </p:nvSpPr>
          <p:spPr>
            <a:xfrm>
              <a:off x="2943705" y="1725143"/>
              <a:ext cx="3142569" cy="2047235"/>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20955" tIns="20955" rIns="20955" bIns="20955" numCol="1" spcCol="1270" anchor="t" anchorCtr="0">
              <a:noAutofit/>
            </a:bodyPr>
            <a:lstStyle/>
            <a:p>
              <a:pPr marL="0" marR="0" lvl="0" indent="0" algn="ctr" defTabSz="1496187"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rPr>
                <a:t>socio-demographic variables.</a:t>
              </a:r>
              <a:endParaRPr kumimoji="0" lang="he-IL" sz="2000" b="0"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endParaRPr>
            </a:p>
            <a:p>
              <a:pPr marL="0" marR="0" lvl="0" indent="0" algn="ctr" defTabSz="1496187"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Age- Gender- Education- Occupation-Number of children </a:t>
              </a:r>
              <a:r>
                <a:rPr kumimoji="0" lang="he-IL" sz="20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 </a:t>
              </a:r>
              <a:r>
                <a:rPr kumimoji="0" lang="en-US" sz="20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per </a:t>
              </a:r>
              <a:r>
                <a:rPr kumimoji="0" lang="en-US" sz="2000" b="0" i="0" u="none" strike="noStrike" kern="1200" cap="none" spc="0" normalizeH="0" baseline="0" noProof="0" dirty="0">
                  <a:ln>
                    <a:noFill/>
                  </a:ln>
                  <a:solidFill>
                    <a:prstClr val="black"/>
                  </a:solidFill>
                  <a:effectLst/>
                  <a:uLnTx/>
                  <a:uFillTx/>
                  <a:latin typeface="David" panose="020E0502060401010101" pitchFamily="34" charset="-79"/>
                  <a:ea typeface="Calibri" panose="020F0502020204030204" pitchFamily="34" charset="0"/>
                  <a:cs typeface="David" panose="020E0502060401010101" pitchFamily="34" charset="-79"/>
                </a:rPr>
                <a:t>household-Household size- Household composition</a:t>
              </a:r>
              <a:endParaRPr kumimoji="0" lang="he-IL" sz="20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p:txBody>
        </p:sp>
        <p:sp>
          <p:nvSpPr>
            <p:cNvPr id="10" name="צורה חופשית: צורה 9">
              <a:extLst>
                <a:ext uri="{FF2B5EF4-FFF2-40B4-BE49-F238E27FC236}">
                  <a16:creationId xmlns:a16="http://schemas.microsoft.com/office/drawing/2014/main" id="{06EC8048-4A16-A71E-FA90-66306D01E0C5}"/>
                </a:ext>
              </a:extLst>
            </p:cNvPr>
            <p:cNvSpPr/>
            <p:nvPr/>
          </p:nvSpPr>
          <p:spPr>
            <a:xfrm>
              <a:off x="6474724" y="1725143"/>
              <a:ext cx="2943408" cy="2047235"/>
            </a:xfrm>
            <a:custGeom>
              <a:avLst/>
              <a:gdLst>
                <a:gd name="connsiteX0" fmla="*/ 0 w 3376913"/>
                <a:gd name="connsiteY0" fmla="*/ 0 h 1029546"/>
                <a:gd name="connsiteX1" fmla="*/ 3376913 w 3376913"/>
                <a:gd name="connsiteY1" fmla="*/ 0 h 1029546"/>
                <a:gd name="connsiteX2" fmla="*/ 3376913 w 3376913"/>
                <a:gd name="connsiteY2" fmla="*/ 1029546 h 1029546"/>
                <a:gd name="connsiteX3" fmla="*/ 0 w 3376913"/>
                <a:gd name="connsiteY3" fmla="*/ 1029546 h 1029546"/>
                <a:gd name="connsiteX4" fmla="*/ 0 w 3376913"/>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913" h="1029546">
                  <a:moveTo>
                    <a:pt x="0" y="0"/>
                  </a:moveTo>
                  <a:lnTo>
                    <a:pt x="3376913" y="0"/>
                  </a:lnTo>
                  <a:lnTo>
                    <a:pt x="3376913" y="1029546"/>
                  </a:lnTo>
                  <a:lnTo>
                    <a:pt x="0" y="1029546"/>
                  </a:lnTo>
                  <a:lnTo>
                    <a:pt x="0" y="0"/>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20955" tIns="20955" rIns="20955" bIns="20955" numCol="1" spcCol="1270" anchor="t" anchorCtr="0">
              <a:noAutofit/>
            </a:bodyPr>
            <a:lstStyle/>
            <a:p>
              <a:pPr marL="0" marR="0" lvl="0" indent="0" algn="ctr" defTabSz="1496187"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rPr>
                <a:t>residential location</a:t>
              </a:r>
              <a:endParaRPr kumimoji="0" lang="he-IL" sz="2000" b="0" i="0" u="none" strike="noStrike" kern="1200" cap="none" spc="0" normalizeH="0" baseline="0" noProof="0" dirty="0">
                <a:ln>
                  <a:noFill/>
                </a:ln>
                <a:solidFill>
                  <a:srgbClr val="FF0000"/>
                </a:solidFill>
                <a:effectLst/>
                <a:uLnTx/>
                <a:uFillTx/>
                <a:latin typeface="David" panose="020E0502060401010101" pitchFamily="34" charset="-79"/>
                <a:ea typeface="+mn-ea"/>
                <a:cs typeface="David" panose="020E0502060401010101" pitchFamily="34" charset="-79"/>
              </a:endParaRPr>
            </a:p>
            <a:p>
              <a:pPr marL="0" marR="0" lvl="0" indent="0" algn="ctr" defTabSz="1496187"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Arab settlement / Jewish settlement/ Mixed city</a:t>
              </a:r>
              <a:endParaRPr kumimoji="0" lang="he-IL" sz="20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p:txBody>
        </p:sp>
      </p:grpSp>
      <p:sp>
        <p:nvSpPr>
          <p:cNvPr id="2" name="חץ: ימינה 1">
            <a:extLst>
              <a:ext uri="{FF2B5EF4-FFF2-40B4-BE49-F238E27FC236}">
                <a16:creationId xmlns:a16="http://schemas.microsoft.com/office/drawing/2014/main" id="{917D7720-7CC8-C8FE-2A53-82EA4D3B2150}"/>
              </a:ext>
            </a:extLst>
          </p:cNvPr>
          <p:cNvSpPr/>
          <p:nvPr/>
        </p:nvSpPr>
        <p:spPr>
          <a:xfrm rot="5400000">
            <a:off x="9413392" y="3213244"/>
            <a:ext cx="829078" cy="5764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Calibri"/>
            </a:endParaRPr>
          </a:p>
        </p:txBody>
      </p:sp>
      <p:sp>
        <p:nvSpPr>
          <p:cNvPr id="4" name="חץ: ימינה 3">
            <a:extLst>
              <a:ext uri="{FF2B5EF4-FFF2-40B4-BE49-F238E27FC236}">
                <a16:creationId xmlns:a16="http://schemas.microsoft.com/office/drawing/2014/main" id="{2B60808A-C14D-855C-2330-2E4A5CD178A1}"/>
              </a:ext>
            </a:extLst>
          </p:cNvPr>
          <p:cNvSpPr/>
          <p:nvPr/>
        </p:nvSpPr>
        <p:spPr>
          <a:xfrm rot="5400000">
            <a:off x="5804887" y="3213244"/>
            <a:ext cx="829078" cy="5764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Calibri"/>
            </a:endParaRPr>
          </a:p>
        </p:txBody>
      </p:sp>
      <p:sp>
        <p:nvSpPr>
          <p:cNvPr id="5" name="חץ: ימינה 4">
            <a:extLst>
              <a:ext uri="{FF2B5EF4-FFF2-40B4-BE49-F238E27FC236}">
                <a16:creationId xmlns:a16="http://schemas.microsoft.com/office/drawing/2014/main" id="{B93DD7CC-BD62-9AE7-513B-014F2383D68A}"/>
              </a:ext>
            </a:extLst>
          </p:cNvPr>
          <p:cNvSpPr/>
          <p:nvPr/>
        </p:nvSpPr>
        <p:spPr>
          <a:xfrm rot="5400000">
            <a:off x="2335634" y="3213244"/>
            <a:ext cx="829078" cy="5764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83805799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DE74D7-2119-60AA-6F36-43B7E8788085}"/>
              </a:ext>
            </a:extLst>
          </p:cNvPr>
          <p:cNvSpPr>
            <a:spLocks noGrp="1"/>
          </p:cNvSpPr>
          <p:nvPr>
            <p:ph type="title"/>
          </p:nvPr>
        </p:nvSpPr>
        <p:spPr>
          <a:xfrm>
            <a:off x="1143000" y="698808"/>
            <a:ext cx="10515600" cy="1120661"/>
          </a:xfrm>
        </p:spPr>
        <p:txBody>
          <a:bodyPr/>
          <a:lstStyle/>
          <a:p>
            <a:r>
              <a:rPr lang="en-US" sz="3600" b="1" dirty="0">
                <a:solidFill>
                  <a:schemeClr val="accent1">
                    <a:lumMod val="75000"/>
                  </a:schemeClr>
                </a:solidFill>
                <a:latin typeface="David" panose="020E0502060401010101" pitchFamily="34" charset="-79"/>
                <a:ea typeface="Calibri" panose="020F0502020204030204" pitchFamily="34" charset="0"/>
                <a:cs typeface="Arial" panose="020B0604020202020204" pitchFamily="34" charset="0"/>
              </a:rPr>
              <a:t>Total daily trip distance by group and gender (in km)</a:t>
            </a:r>
            <a:br>
              <a:rPr lang="he-IL" dirty="0"/>
            </a:br>
            <a:endParaRPr lang="he-IL" dirty="0"/>
          </a:p>
        </p:txBody>
      </p:sp>
      <p:graphicFrame>
        <p:nvGraphicFramePr>
          <p:cNvPr id="6" name="מציין מיקום תוכן 5">
            <a:extLst>
              <a:ext uri="{FF2B5EF4-FFF2-40B4-BE49-F238E27FC236}">
                <a16:creationId xmlns:a16="http://schemas.microsoft.com/office/drawing/2014/main" id="{2E196679-891B-9810-C862-0B773258D7FC}"/>
              </a:ext>
            </a:extLst>
          </p:cNvPr>
          <p:cNvGraphicFramePr>
            <a:graphicFrameLocks noGrp="1"/>
          </p:cNvGraphicFramePr>
          <p:nvPr>
            <p:ph idx="1"/>
            <p:extLst>
              <p:ext uri="{D42A27DB-BD31-4B8C-83A1-F6EECF244321}">
                <p14:modId xmlns:p14="http://schemas.microsoft.com/office/powerpoint/2010/main" val="496640886"/>
              </p:ext>
            </p:extLst>
          </p:nvPr>
        </p:nvGraphicFramePr>
        <p:xfrm>
          <a:off x="253481" y="1548883"/>
          <a:ext cx="11204944" cy="4739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957308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התאמה אישית 1">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109502</TotalTime>
  <Words>727</Words>
  <Application>Microsoft Macintosh PowerPoint</Application>
  <PresentationFormat>Widescreen</PresentationFormat>
  <Paragraphs>113</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Aparajita</vt:lpstr>
      <vt:lpstr>Arial</vt:lpstr>
      <vt:lpstr>Calibri</vt:lpstr>
      <vt:lpstr>David</vt:lpstr>
      <vt:lpstr>Georgia</vt:lpstr>
      <vt:lpstr>Roboto</vt:lpstr>
      <vt:lpstr>Office Theme</vt:lpstr>
      <vt:lpstr> Travel behavior differences between Arab and Jewish communities in Israel</vt:lpstr>
      <vt:lpstr>PowerPoint Presentation</vt:lpstr>
      <vt:lpstr>What is the gap?</vt:lpstr>
      <vt:lpstr>The unique case of Israel </vt:lpstr>
      <vt:lpstr>The purpose</vt:lpstr>
      <vt:lpstr>What is the question? </vt:lpstr>
      <vt:lpstr>Data </vt:lpstr>
      <vt:lpstr>PowerPoint Presentation</vt:lpstr>
      <vt:lpstr>Total daily trip distance by group and gender (in km) </vt:lpstr>
      <vt:lpstr>Daily trips duration  of the groups by gender differences(minutes)</vt:lpstr>
      <vt:lpstr>The distance to work by group and gender   </vt:lpstr>
      <vt:lpstr>Total daily trip duration to work by group and gender (in minutes)</vt:lpstr>
      <vt:lpstr>The means of travel to work</vt:lpstr>
      <vt:lpstr>The number of vehicles in each household</vt:lpstr>
      <vt:lpstr>Travel Motives</vt:lpstr>
      <vt:lpstr>The average number of passengers (without the driver)  Jews and Arabs from different communities by gender   </vt:lpstr>
      <vt:lpstr>Accompanying travelers - Jews and Arabs from different communities by gender </vt:lpstr>
      <vt:lpstr>Travel time - Jews and Arabs from different communities by gender</vt:lpstr>
      <vt:lpstr>PowerPoint Presentation</vt:lpstr>
      <vt:lpstr>PowerPoint Presentation</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רון ריימונד</dc:creator>
  <cp:lastModifiedBy>Henenson Einav</cp:lastModifiedBy>
  <cp:revision>1307</cp:revision>
  <dcterms:created xsi:type="dcterms:W3CDTF">2022-08-07T08:55:05Z</dcterms:created>
  <dcterms:modified xsi:type="dcterms:W3CDTF">2023-07-18T07:51:39Z</dcterms:modified>
</cp:coreProperties>
</file>